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161D9A-34C3-49D3-9F46-B81FF6CFDC09}" v="255" dt="2026-03-30T12:10:22.8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86"/>
    <p:restoredTop sz="94689"/>
  </p:normalViewPr>
  <p:slideViewPr>
    <p:cSldViewPr snapToGrid="0" snapToObjects="1">
      <p:cViewPr varScale="1">
        <p:scale>
          <a:sx n="110" d="100"/>
          <a:sy n="110" d="100"/>
        </p:scale>
        <p:origin x="60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CC621-FA46-B449-8423-30164B31B0C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0929E7-F1F7-E740-A8C2-CF997EA54C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C0478F0-50AF-354B-A12E-ECDA16DDEA09}"/>
              </a:ext>
            </a:extLst>
          </p:cNvPr>
          <p:cNvSpPr>
            <a:spLocks noGrp="1"/>
          </p:cNvSpPr>
          <p:nvPr>
            <p:ph type="dt" sz="half" idx="10"/>
          </p:nvPr>
        </p:nvSpPr>
        <p:spPr/>
        <p:txBody>
          <a:bodyPr/>
          <a:lstStyle/>
          <a:p>
            <a:fld id="{70506327-DE1A-D346-9D8D-B3B0F0CB1BA5}" type="datetimeFigureOut">
              <a:rPr lang="en-US" smtClean="0"/>
              <a:t>4/20/2026</a:t>
            </a:fld>
            <a:endParaRPr lang="en-US"/>
          </a:p>
        </p:txBody>
      </p:sp>
      <p:sp>
        <p:nvSpPr>
          <p:cNvPr id="5" name="Footer Placeholder 4">
            <a:extLst>
              <a:ext uri="{FF2B5EF4-FFF2-40B4-BE49-F238E27FC236}">
                <a16:creationId xmlns:a16="http://schemas.microsoft.com/office/drawing/2014/main" id="{CBDC2DB0-550A-8E49-A208-A0CFF44FE0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12726F-34E3-DE49-9A67-488B0FB783F8}"/>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500927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09CAB-0456-BD40-A5D3-3C75AF91D0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30C80D-032D-6E49-8D29-C3B9CC4AC84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8D8E186-2065-244C-A0FE-EF93E9847866}"/>
              </a:ext>
            </a:extLst>
          </p:cNvPr>
          <p:cNvSpPr>
            <a:spLocks noGrp="1"/>
          </p:cNvSpPr>
          <p:nvPr>
            <p:ph type="dt" sz="half" idx="10"/>
          </p:nvPr>
        </p:nvSpPr>
        <p:spPr/>
        <p:txBody>
          <a:bodyPr/>
          <a:lstStyle/>
          <a:p>
            <a:fld id="{70506327-DE1A-D346-9D8D-B3B0F0CB1BA5}" type="datetimeFigureOut">
              <a:rPr lang="en-US" smtClean="0"/>
              <a:t>4/20/2026</a:t>
            </a:fld>
            <a:endParaRPr lang="en-US"/>
          </a:p>
        </p:txBody>
      </p:sp>
      <p:sp>
        <p:nvSpPr>
          <p:cNvPr id="5" name="Footer Placeholder 4">
            <a:extLst>
              <a:ext uri="{FF2B5EF4-FFF2-40B4-BE49-F238E27FC236}">
                <a16:creationId xmlns:a16="http://schemas.microsoft.com/office/drawing/2014/main" id="{44F3EC0A-AEBC-914A-9616-27EBA7C634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C9E888-4EEC-7F45-8CD2-0D2532DB5FA6}"/>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3823433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5C437-01C2-CC4A-9487-74565CFF9A9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3FC7CF-DF99-D441-9F42-B613827FF9F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341560B-3076-4145-B89E-0DAF0D5BED9D}"/>
              </a:ext>
            </a:extLst>
          </p:cNvPr>
          <p:cNvSpPr>
            <a:spLocks noGrp="1"/>
          </p:cNvSpPr>
          <p:nvPr>
            <p:ph type="dt" sz="half" idx="10"/>
          </p:nvPr>
        </p:nvSpPr>
        <p:spPr/>
        <p:txBody>
          <a:bodyPr/>
          <a:lstStyle/>
          <a:p>
            <a:fld id="{70506327-DE1A-D346-9D8D-B3B0F0CB1BA5}" type="datetimeFigureOut">
              <a:rPr lang="en-US" smtClean="0"/>
              <a:t>4/20/2026</a:t>
            </a:fld>
            <a:endParaRPr lang="en-US"/>
          </a:p>
        </p:txBody>
      </p:sp>
      <p:sp>
        <p:nvSpPr>
          <p:cNvPr id="5" name="Footer Placeholder 4">
            <a:extLst>
              <a:ext uri="{FF2B5EF4-FFF2-40B4-BE49-F238E27FC236}">
                <a16:creationId xmlns:a16="http://schemas.microsoft.com/office/drawing/2014/main" id="{70106BD6-0E98-4C45-A4ED-3B94EE8B89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D73564-4EB2-7C45-AAAE-8BE9B01EBA94}"/>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499069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EEA34-F7EE-5745-BA18-79FFC62F7A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E3344F3-0F47-E64C-8B00-D415440C817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4EAAC3-841A-2E4B-B973-2F891EAF0FA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D377A52-8CCF-AB4D-89FD-C37BCB890BF9}"/>
              </a:ext>
            </a:extLst>
          </p:cNvPr>
          <p:cNvSpPr>
            <a:spLocks noGrp="1"/>
          </p:cNvSpPr>
          <p:nvPr>
            <p:ph type="dt" sz="half" idx="10"/>
          </p:nvPr>
        </p:nvSpPr>
        <p:spPr/>
        <p:txBody>
          <a:bodyPr/>
          <a:lstStyle/>
          <a:p>
            <a:fld id="{70506327-DE1A-D346-9D8D-B3B0F0CB1BA5}" type="datetimeFigureOut">
              <a:rPr lang="en-US" smtClean="0"/>
              <a:t>4/20/2026</a:t>
            </a:fld>
            <a:endParaRPr lang="en-US"/>
          </a:p>
        </p:txBody>
      </p:sp>
      <p:sp>
        <p:nvSpPr>
          <p:cNvPr id="6" name="Footer Placeholder 5">
            <a:extLst>
              <a:ext uri="{FF2B5EF4-FFF2-40B4-BE49-F238E27FC236}">
                <a16:creationId xmlns:a16="http://schemas.microsoft.com/office/drawing/2014/main" id="{63A8B8F6-9596-E04E-B664-6A414F03DC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A61C12-5C14-4D4F-8F7F-C08E1A06B4D2}"/>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37682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F28CC-4549-704A-AC20-D73C6C156B5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45A622E-490A-304E-8DD5-A160F99009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478044B-70C3-8B4C-8600-9D2C80F3122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ECBFAB2-2BCC-1C4F-A761-1E4208C71C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3E7EABF-0508-0244-92C1-285FAF853AD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293B361-336D-9D49-9C4B-F0C7386E831F}"/>
              </a:ext>
            </a:extLst>
          </p:cNvPr>
          <p:cNvSpPr>
            <a:spLocks noGrp="1"/>
          </p:cNvSpPr>
          <p:nvPr>
            <p:ph type="dt" sz="half" idx="10"/>
          </p:nvPr>
        </p:nvSpPr>
        <p:spPr/>
        <p:txBody>
          <a:bodyPr/>
          <a:lstStyle/>
          <a:p>
            <a:fld id="{70506327-DE1A-D346-9D8D-B3B0F0CB1BA5}" type="datetimeFigureOut">
              <a:rPr lang="en-US" smtClean="0"/>
              <a:t>4/20/2026</a:t>
            </a:fld>
            <a:endParaRPr lang="en-US"/>
          </a:p>
        </p:txBody>
      </p:sp>
      <p:sp>
        <p:nvSpPr>
          <p:cNvPr id="8" name="Footer Placeholder 7">
            <a:extLst>
              <a:ext uri="{FF2B5EF4-FFF2-40B4-BE49-F238E27FC236}">
                <a16:creationId xmlns:a16="http://schemas.microsoft.com/office/drawing/2014/main" id="{0E3B13CF-3E45-3240-AB93-6A8FCBBA18B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80C3B19-91C3-DE47-A48E-78F20BC8D1D5}"/>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4051314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CDE26-FEB6-4A45-B8C0-351A8F8AC5B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DA9DEC1-D556-CB47-AAD3-203C3CC7F8CD}"/>
              </a:ext>
            </a:extLst>
          </p:cNvPr>
          <p:cNvSpPr>
            <a:spLocks noGrp="1"/>
          </p:cNvSpPr>
          <p:nvPr>
            <p:ph type="dt" sz="half" idx="10"/>
          </p:nvPr>
        </p:nvSpPr>
        <p:spPr/>
        <p:txBody>
          <a:bodyPr/>
          <a:lstStyle/>
          <a:p>
            <a:fld id="{70506327-DE1A-D346-9D8D-B3B0F0CB1BA5}" type="datetimeFigureOut">
              <a:rPr lang="en-US" smtClean="0"/>
              <a:t>4/20/2026</a:t>
            </a:fld>
            <a:endParaRPr lang="en-US"/>
          </a:p>
        </p:txBody>
      </p:sp>
      <p:sp>
        <p:nvSpPr>
          <p:cNvPr id="4" name="Footer Placeholder 3">
            <a:extLst>
              <a:ext uri="{FF2B5EF4-FFF2-40B4-BE49-F238E27FC236}">
                <a16:creationId xmlns:a16="http://schemas.microsoft.com/office/drawing/2014/main" id="{22DCC2A1-EA57-9E4D-8CB4-9B0563038D3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2AFB83C-B640-0F4D-AA00-B55A73F841DC}"/>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576768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78E6F2-8EE3-2C4C-9619-2117379AE2CF}"/>
              </a:ext>
            </a:extLst>
          </p:cNvPr>
          <p:cNvSpPr>
            <a:spLocks noGrp="1"/>
          </p:cNvSpPr>
          <p:nvPr>
            <p:ph type="dt" sz="half" idx="10"/>
          </p:nvPr>
        </p:nvSpPr>
        <p:spPr/>
        <p:txBody>
          <a:bodyPr/>
          <a:lstStyle/>
          <a:p>
            <a:fld id="{70506327-DE1A-D346-9D8D-B3B0F0CB1BA5}" type="datetimeFigureOut">
              <a:rPr lang="en-US" smtClean="0"/>
              <a:t>4/20/2026</a:t>
            </a:fld>
            <a:endParaRPr lang="en-US"/>
          </a:p>
        </p:txBody>
      </p:sp>
      <p:sp>
        <p:nvSpPr>
          <p:cNvPr id="3" name="Footer Placeholder 2">
            <a:extLst>
              <a:ext uri="{FF2B5EF4-FFF2-40B4-BE49-F238E27FC236}">
                <a16:creationId xmlns:a16="http://schemas.microsoft.com/office/drawing/2014/main" id="{FB372A4E-63BE-E540-BC12-30C545DB98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2557F1D-619A-7146-9B49-606C39646CE2}"/>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3470692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FF68D-18C4-C744-B621-D10848F06E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8802494-E940-E048-82E4-1C04F83E4B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0A8747B-2EA2-CF4B-827E-4B5C334742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5207A90-CFA6-4048-9223-592DF9FFAD9A}"/>
              </a:ext>
            </a:extLst>
          </p:cNvPr>
          <p:cNvSpPr>
            <a:spLocks noGrp="1"/>
          </p:cNvSpPr>
          <p:nvPr>
            <p:ph type="dt" sz="half" idx="10"/>
          </p:nvPr>
        </p:nvSpPr>
        <p:spPr/>
        <p:txBody>
          <a:bodyPr/>
          <a:lstStyle/>
          <a:p>
            <a:fld id="{70506327-DE1A-D346-9D8D-B3B0F0CB1BA5}" type="datetimeFigureOut">
              <a:rPr lang="en-US" smtClean="0"/>
              <a:t>4/20/2026</a:t>
            </a:fld>
            <a:endParaRPr lang="en-US"/>
          </a:p>
        </p:txBody>
      </p:sp>
      <p:sp>
        <p:nvSpPr>
          <p:cNvPr id="6" name="Footer Placeholder 5">
            <a:extLst>
              <a:ext uri="{FF2B5EF4-FFF2-40B4-BE49-F238E27FC236}">
                <a16:creationId xmlns:a16="http://schemas.microsoft.com/office/drawing/2014/main" id="{F6310E75-F005-7945-BB40-CA4C12675E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66289A-7D53-8643-BB06-20C91207FE7B}"/>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1654049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70E75-4C7E-9A40-AD89-915724173D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4B7D0EC-9208-8349-A221-D92073ACE1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BF4E488-09E1-B64C-BF0F-A8C9DA12A9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4F7775B-E9A9-5943-96E7-FB2878133957}"/>
              </a:ext>
            </a:extLst>
          </p:cNvPr>
          <p:cNvSpPr>
            <a:spLocks noGrp="1"/>
          </p:cNvSpPr>
          <p:nvPr>
            <p:ph type="dt" sz="half" idx="10"/>
          </p:nvPr>
        </p:nvSpPr>
        <p:spPr/>
        <p:txBody>
          <a:bodyPr/>
          <a:lstStyle/>
          <a:p>
            <a:fld id="{70506327-DE1A-D346-9D8D-B3B0F0CB1BA5}" type="datetimeFigureOut">
              <a:rPr lang="en-US" smtClean="0"/>
              <a:t>4/20/2026</a:t>
            </a:fld>
            <a:endParaRPr lang="en-US"/>
          </a:p>
        </p:txBody>
      </p:sp>
      <p:sp>
        <p:nvSpPr>
          <p:cNvPr id="6" name="Footer Placeholder 5">
            <a:extLst>
              <a:ext uri="{FF2B5EF4-FFF2-40B4-BE49-F238E27FC236}">
                <a16:creationId xmlns:a16="http://schemas.microsoft.com/office/drawing/2014/main" id="{BFEB5C97-A693-384B-8024-3A2C60D6AD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6BB3CE-B6EE-4548-83D6-37132E30487A}"/>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738943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A917F-D572-2640-9ECE-9BDCB669767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0A202F-E29F-4649-A895-C54EA90E75F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CEC507-A00B-2949-B3BD-44114F6A393D}"/>
              </a:ext>
            </a:extLst>
          </p:cNvPr>
          <p:cNvSpPr>
            <a:spLocks noGrp="1"/>
          </p:cNvSpPr>
          <p:nvPr>
            <p:ph type="dt" sz="half" idx="10"/>
          </p:nvPr>
        </p:nvSpPr>
        <p:spPr/>
        <p:txBody>
          <a:bodyPr/>
          <a:lstStyle/>
          <a:p>
            <a:fld id="{70506327-DE1A-D346-9D8D-B3B0F0CB1BA5}" type="datetimeFigureOut">
              <a:rPr lang="en-US" smtClean="0"/>
              <a:t>4/20/2026</a:t>
            </a:fld>
            <a:endParaRPr lang="en-US"/>
          </a:p>
        </p:txBody>
      </p:sp>
      <p:sp>
        <p:nvSpPr>
          <p:cNvPr id="5" name="Footer Placeholder 4">
            <a:extLst>
              <a:ext uri="{FF2B5EF4-FFF2-40B4-BE49-F238E27FC236}">
                <a16:creationId xmlns:a16="http://schemas.microsoft.com/office/drawing/2014/main" id="{B4F3F0F1-00DC-1448-8A2C-2B088B7C1B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6515A-8405-7D4B-AD5F-84D01F87EB3B}"/>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1204582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E0CCAB-766A-FC4C-9679-7CC961108EF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F774888-F4B3-C44F-B524-832F1C66C76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AA31D1-91EC-6040-B082-F996FD140DD2}"/>
              </a:ext>
            </a:extLst>
          </p:cNvPr>
          <p:cNvSpPr>
            <a:spLocks noGrp="1"/>
          </p:cNvSpPr>
          <p:nvPr>
            <p:ph type="dt" sz="half" idx="10"/>
          </p:nvPr>
        </p:nvSpPr>
        <p:spPr/>
        <p:txBody>
          <a:bodyPr/>
          <a:lstStyle/>
          <a:p>
            <a:fld id="{70506327-DE1A-D346-9D8D-B3B0F0CB1BA5}" type="datetimeFigureOut">
              <a:rPr lang="en-US" smtClean="0"/>
              <a:t>4/20/2026</a:t>
            </a:fld>
            <a:endParaRPr lang="en-US"/>
          </a:p>
        </p:txBody>
      </p:sp>
      <p:sp>
        <p:nvSpPr>
          <p:cNvPr id="5" name="Footer Placeholder 4">
            <a:extLst>
              <a:ext uri="{FF2B5EF4-FFF2-40B4-BE49-F238E27FC236}">
                <a16:creationId xmlns:a16="http://schemas.microsoft.com/office/drawing/2014/main" id="{C4EA10EA-6955-7A45-851B-588025F20A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531D8C-6F83-ED47-9367-7E2CE6F3B2DD}"/>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1437154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D18CDB-B5C4-6C4B-996C-F8B8C69216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E8FBC5F-42CF-B944-BF65-99FBA32B1F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6AF6EF-A766-EC4C-B353-EB199DD01F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506327-DE1A-D346-9D8D-B3B0F0CB1BA5}" type="datetimeFigureOut">
              <a:rPr lang="en-US" smtClean="0"/>
              <a:t>4/20/2026</a:t>
            </a:fld>
            <a:endParaRPr lang="en-US"/>
          </a:p>
        </p:txBody>
      </p:sp>
      <p:sp>
        <p:nvSpPr>
          <p:cNvPr id="5" name="Footer Placeholder 4">
            <a:extLst>
              <a:ext uri="{FF2B5EF4-FFF2-40B4-BE49-F238E27FC236}">
                <a16:creationId xmlns:a16="http://schemas.microsoft.com/office/drawing/2014/main" id="{CF4B39C1-07C2-FF4D-9C4F-59527BB451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C09DF15-C4C9-BE4C-A924-280D0F8BA5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0F0673-0879-5349-B23B-0BCF6A06221E}" type="slidenum">
              <a:rPr lang="en-US" smtClean="0"/>
              <a:t>‹#›</a:t>
            </a:fld>
            <a:endParaRPr lang="en-US"/>
          </a:p>
        </p:txBody>
      </p:sp>
    </p:spTree>
    <p:extLst>
      <p:ext uri="{BB962C8B-B14F-4D97-AF65-F5344CB8AC3E}">
        <p14:creationId xmlns:p14="http://schemas.microsoft.com/office/powerpoint/2010/main" val="714826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n odyssey to the beating heart of ancient Greece">
            <a:extLst>
              <a:ext uri="{FF2B5EF4-FFF2-40B4-BE49-F238E27FC236}">
                <a16:creationId xmlns:a16="http://schemas.microsoft.com/office/drawing/2014/main" id="{391E3858-54B4-A3DD-61AF-AB63CAAA5CD8}"/>
              </a:ext>
            </a:extLst>
          </p:cNvPr>
          <p:cNvPicPr>
            <a:picLocks noChangeAspect="1"/>
          </p:cNvPicPr>
          <p:nvPr/>
        </p:nvPicPr>
        <p:blipFill>
          <a:blip r:embed="rId2">
            <a:alphaModFix amt="70000"/>
          </a:blip>
          <a:stretch>
            <a:fillRect/>
          </a:stretch>
        </p:blipFill>
        <p:spPr>
          <a:xfrm>
            <a:off x="2005" y="4313"/>
            <a:ext cx="12187988" cy="7631425"/>
          </a:xfrm>
          <a:prstGeom prst="rect">
            <a:avLst/>
          </a:prstGeom>
        </p:spPr>
      </p:pic>
      <p:sp>
        <p:nvSpPr>
          <p:cNvPr id="4" name="TextBox 3">
            <a:extLst>
              <a:ext uri="{FF2B5EF4-FFF2-40B4-BE49-F238E27FC236}">
                <a16:creationId xmlns:a16="http://schemas.microsoft.com/office/drawing/2014/main" id="{AC514D8A-7117-1F45-A65A-9A4F965EE117}"/>
              </a:ext>
            </a:extLst>
          </p:cNvPr>
          <p:cNvSpPr txBox="1"/>
          <p:nvPr/>
        </p:nvSpPr>
        <p:spPr>
          <a:xfrm>
            <a:off x="4487550" y="2983665"/>
            <a:ext cx="3688709" cy="646331"/>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3600" u="sng" dirty="0"/>
              <a:t>Ancient Greece</a:t>
            </a:r>
            <a:endParaRPr lang="en-US" dirty="0"/>
          </a:p>
        </p:txBody>
      </p:sp>
      <p:sp>
        <p:nvSpPr>
          <p:cNvPr id="6" name="TextBox 5">
            <a:extLst>
              <a:ext uri="{FF2B5EF4-FFF2-40B4-BE49-F238E27FC236}">
                <a16:creationId xmlns:a16="http://schemas.microsoft.com/office/drawing/2014/main" id="{972CF113-4739-134A-985E-8139CF7AEE1E}"/>
              </a:ext>
            </a:extLst>
          </p:cNvPr>
          <p:cNvSpPr txBox="1"/>
          <p:nvPr/>
        </p:nvSpPr>
        <p:spPr>
          <a:xfrm>
            <a:off x="454982" y="470814"/>
            <a:ext cx="3560758" cy="2169825"/>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English</a:t>
            </a:r>
            <a:endParaRPr lang="en-US" sz="1500" u="sng" dirty="0">
              <a:ea typeface="Calibri"/>
              <a:cs typeface="Calibri"/>
            </a:endParaRPr>
          </a:p>
          <a:p>
            <a:pPr algn="ctr"/>
            <a:r>
              <a:rPr lang="en-US" sz="1500" dirty="0">
                <a:ea typeface="Calibri"/>
                <a:cs typeface="Calibri"/>
              </a:rPr>
              <a:t>This term, the children will be learning about exploration narratives. They will focus on The Search for our Cosmic </a:t>
            </a:r>
            <a:r>
              <a:rPr lang="en-US" sz="1500" err="1">
                <a:ea typeface="Calibri"/>
                <a:cs typeface="Calibri"/>
              </a:rPr>
              <a:t>Neighbours</a:t>
            </a:r>
            <a:r>
              <a:rPr lang="en-US" sz="1500" dirty="0">
                <a:ea typeface="Calibri"/>
                <a:cs typeface="Calibri"/>
              </a:rPr>
              <a:t> by Chloe Savage. The children will continue to express time, place and </a:t>
            </a:r>
            <a:r>
              <a:rPr lang="en-US" sz="1500">
                <a:ea typeface="Calibri"/>
                <a:cs typeface="Calibri"/>
              </a:rPr>
              <a:t>cause using adverbs such as next, soon and therefore, as well as prepositions such as </a:t>
            </a:r>
            <a:r>
              <a:rPr lang="en-US" sz="1500" dirty="0">
                <a:ea typeface="Calibri"/>
                <a:cs typeface="Calibri"/>
              </a:rPr>
              <a:t>after, during and due to.</a:t>
            </a:r>
          </a:p>
        </p:txBody>
      </p:sp>
      <p:sp>
        <p:nvSpPr>
          <p:cNvPr id="7" name="TextBox 6">
            <a:extLst>
              <a:ext uri="{FF2B5EF4-FFF2-40B4-BE49-F238E27FC236}">
                <a16:creationId xmlns:a16="http://schemas.microsoft.com/office/drawing/2014/main" id="{752FD07C-F8E5-0A4B-ADF4-F3621B34F949}"/>
              </a:ext>
            </a:extLst>
          </p:cNvPr>
          <p:cNvSpPr txBox="1"/>
          <p:nvPr/>
        </p:nvSpPr>
        <p:spPr>
          <a:xfrm>
            <a:off x="4487551" y="477454"/>
            <a:ext cx="3688709" cy="553998"/>
          </a:xfrm>
          <a:prstGeom prst="rect">
            <a:avLst/>
          </a:prstGeom>
          <a:solidFill>
            <a:srgbClr val="FFFFFF">
              <a:alpha val="74902"/>
            </a:srgbClr>
          </a:solidFill>
          <a:ln>
            <a:solidFill>
              <a:schemeClr val="tx1"/>
            </a:solidFill>
          </a:ln>
        </p:spPr>
        <p:txBody>
          <a:bodyPr wrap="square" rtlCol="0">
            <a:spAutoFit/>
          </a:bodyPr>
          <a:lstStyle/>
          <a:p>
            <a:pPr algn="ctr"/>
            <a:r>
              <a:rPr lang="en-US" sz="1500" u="sng" dirty="0"/>
              <a:t>PE</a:t>
            </a:r>
          </a:p>
          <a:p>
            <a:pPr algn="ctr"/>
            <a:r>
              <a:rPr lang="en-US" sz="1500" dirty="0"/>
              <a:t>Our topics for PE are golf and handball.</a:t>
            </a:r>
          </a:p>
        </p:txBody>
      </p:sp>
      <p:sp>
        <p:nvSpPr>
          <p:cNvPr id="8" name="TextBox 7">
            <a:extLst>
              <a:ext uri="{FF2B5EF4-FFF2-40B4-BE49-F238E27FC236}">
                <a16:creationId xmlns:a16="http://schemas.microsoft.com/office/drawing/2014/main" id="{58DAC22F-C602-7046-A992-054660DB9766}"/>
              </a:ext>
            </a:extLst>
          </p:cNvPr>
          <p:cNvSpPr txBox="1"/>
          <p:nvPr/>
        </p:nvSpPr>
        <p:spPr>
          <a:xfrm>
            <a:off x="8455600" y="477454"/>
            <a:ext cx="3688709" cy="2400657"/>
          </a:xfrm>
          <a:prstGeom prst="rect">
            <a:avLst/>
          </a:prstGeom>
          <a:solidFill>
            <a:srgbClr val="FFFFFF">
              <a:alpha val="74902"/>
            </a:srgbClr>
          </a:solidFill>
          <a:ln>
            <a:solidFill>
              <a:schemeClr val="tx1"/>
            </a:solidFill>
          </a:ln>
        </p:spPr>
        <p:txBody>
          <a:bodyPr wrap="square" rtlCol="0">
            <a:spAutoFit/>
          </a:bodyPr>
          <a:lstStyle/>
          <a:p>
            <a:pPr algn="ctr"/>
            <a:r>
              <a:rPr lang="en-US" sz="1500" u="sng" dirty="0" err="1"/>
              <a:t>Maths</a:t>
            </a:r>
            <a:endParaRPr lang="en-US" sz="1500" u="sng" dirty="0"/>
          </a:p>
          <a:p>
            <a:pPr algn="ctr"/>
            <a:r>
              <a:rPr lang="en-US" sz="1500" dirty="0"/>
              <a:t>In </a:t>
            </a:r>
            <a:r>
              <a:rPr lang="en-US" sz="1500" dirty="0" err="1"/>
              <a:t>Maths</a:t>
            </a:r>
            <a:r>
              <a:rPr lang="en-US" sz="1500" dirty="0"/>
              <a:t>, we will be focusing on measurement, specifically time and money.  The children will need to use the four operations to work with money and will understand how to tell the time on a digital and an analogue clock.</a:t>
            </a:r>
          </a:p>
          <a:p>
            <a:pPr algn="ctr"/>
            <a:r>
              <a:rPr lang="en-US" sz="1500" dirty="0"/>
              <a:t>(Why not practice telling the time with your children at home to support their learning journey!)</a:t>
            </a:r>
          </a:p>
        </p:txBody>
      </p:sp>
      <p:sp>
        <p:nvSpPr>
          <p:cNvPr id="18" name="TextBox 17">
            <a:extLst>
              <a:ext uri="{FF2B5EF4-FFF2-40B4-BE49-F238E27FC236}">
                <a16:creationId xmlns:a16="http://schemas.microsoft.com/office/drawing/2014/main" id="{C951005E-7112-A64A-9624-069581E26E90}"/>
              </a:ext>
            </a:extLst>
          </p:cNvPr>
          <p:cNvSpPr txBox="1"/>
          <p:nvPr/>
        </p:nvSpPr>
        <p:spPr>
          <a:xfrm>
            <a:off x="454982" y="2754259"/>
            <a:ext cx="3560758" cy="1246495"/>
          </a:xfrm>
          <a:prstGeom prst="rect">
            <a:avLst/>
          </a:prstGeom>
          <a:solidFill>
            <a:srgbClr val="FFFFFF">
              <a:alpha val="74902"/>
            </a:srgbClr>
          </a:solidFill>
          <a:ln>
            <a:solidFill>
              <a:schemeClr val="tx1"/>
            </a:solidFill>
          </a:ln>
        </p:spPr>
        <p:txBody>
          <a:bodyPr wrap="square" rtlCol="0">
            <a:spAutoFit/>
          </a:bodyPr>
          <a:lstStyle/>
          <a:p>
            <a:pPr algn="ctr"/>
            <a:r>
              <a:rPr lang="en-US" sz="1500" u="sng" dirty="0"/>
              <a:t>History</a:t>
            </a:r>
          </a:p>
          <a:p>
            <a:pPr algn="ctr"/>
            <a:r>
              <a:rPr lang="en-US" sz="1500" dirty="0"/>
              <a:t>In History, the children will move to the next period of time in Ancient Greece, to learn about wars, literature and democracy in Ancient Greece.</a:t>
            </a:r>
          </a:p>
        </p:txBody>
      </p:sp>
      <p:sp>
        <p:nvSpPr>
          <p:cNvPr id="19" name="TextBox 18">
            <a:extLst>
              <a:ext uri="{FF2B5EF4-FFF2-40B4-BE49-F238E27FC236}">
                <a16:creationId xmlns:a16="http://schemas.microsoft.com/office/drawing/2014/main" id="{5A635D7E-48AA-1144-9D3E-603286D5837D}"/>
              </a:ext>
            </a:extLst>
          </p:cNvPr>
          <p:cNvSpPr txBox="1"/>
          <p:nvPr/>
        </p:nvSpPr>
        <p:spPr>
          <a:xfrm>
            <a:off x="8455598" y="2983665"/>
            <a:ext cx="3688709" cy="784830"/>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Latin</a:t>
            </a:r>
          </a:p>
          <a:p>
            <a:pPr algn="ctr"/>
            <a:r>
              <a:rPr lang="en-GB" sz="1500" dirty="0"/>
              <a:t>We will be consolidating our understanding of Latin verbs, adverbs</a:t>
            </a:r>
            <a:r>
              <a:rPr lang="en-GB" sz="1500" u="sng" dirty="0"/>
              <a:t> and adjectives.</a:t>
            </a:r>
          </a:p>
        </p:txBody>
      </p:sp>
      <p:sp>
        <p:nvSpPr>
          <p:cNvPr id="20" name="TextBox 19">
            <a:extLst>
              <a:ext uri="{FF2B5EF4-FFF2-40B4-BE49-F238E27FC236}">
                <a16:creationId xmlns:a16="http://schemas.microsoft.com/office/drawing/2014/main" id="{421E9230-EDE5-0C4C-8FED-929D6FA12260}"/>
              </a:ext>
            </a:extLst>
          </p:cNvPr>
          <p:cNvSpPr txBox="1"/>
          <p:nvPr/>
        </p:nvSpPr>
        <p:spPr>
          <a:xfrm>
            <a:off x="4487550" y="1246534"/>
            <a:ext cx="3688709" cy="1246495"/>
          </a:xfrm>
          <a:prstGeom prst="rect">
            <a:avLst/>
          </a:prstGeom>
          <a:solidFill>
            <a:srgbClr val="FFFFFF">
              <a:alpha val="74902"/>
            </a:srgbClr>
          </a:solidFill>
          <a:ln>
            <a:solidFill>
              <a:schemeClr val="tx1"/>
            </a:solidFill>
          </a:ln>
        </p:spPr>
        <p:txBody>
          <a:bodyPr wrap="square" rtlCol="0">
            <a:spAutoFit/>
          </a:bodyPr>
          <a:lstStyle/>
          <a:p>
            <a:pPr algn="ctr"/>
            <a:r>
              <a:rPr lang="en-GB" sz="1500" u="sng" dirty="0"/>
              <a:t>Religious Education</a:t>
            </a:r>
          </a:p>
          <a:p>
            <a:pPr algn="ctr"/>
            <a:r>
              <a:rPr lang="en-GB" sz="1500" dirty="0"/>
              <a:t>Our topic is Kingdom of God. The focus for this term will be on the story of Pentecost and what Christians mean when they talk about the Kingdom of God.</a:t>
            </a:r>
          </a:p>
        </p:txBody>
      </p:sp>
      <p:sp>
        <p:nvSpPr>
          <p:cNvPr id="22" name="TextBox 21">
            <a:extLst>
              <a:ext uri="{FF2B5EF4-FFF2-40B4-BE49-F238E27FC236}">
                <a16:creationId xmlns:a16="http://schemas.microsoft.com/office/drawing/2014/main" id="{25479160-3BD4-4B4A-A655-67F0730D1145}"/>
              </a:ext>
            </a:extLst>
          </p:cNvPr>
          <p:cNvSpPr txBox="1"/>
          <p:nvPr/>
        </p:nvSpPr>
        <p:spPr>
          <a:xfrm>
            <a:off x="4487550" y="3714014"/>
            <a:ext cx="3688709" cy="1477328"/>
          </a:xfrm>
          <a:prstGeom prst="rect">
            <a:avLst/>
          </a:prstGeom>
          <a:solidFill>
            <a:srgbClr val="FFFFFF">
              <a:alpha val="74902"/>
            </a:srgbClr>
          </a:solidFill>
          <a:ln>
            <a:solidFill>
              <a:schemeClr val="tx1"/>
            </a:solidFill>
          </a:ln>
        </p:spPr>
        <p:txBody>
          <a:bodyPr wrap="square" rtlCol="0">
            <a:spAutoFit/>
          </a:bodyPr>
          <a:lstStyle/>
          <a:p>
            <a:pPr algn="ctr"/>
            <a:r>
              <a:rPr lang="en-GB" sz="1500" u="sng" dirty="0"/>
              <a:t>Science</a:t>
            </a:r>
          </a:p>
          <a:p>
            <a:pPr algn="ctr"/>
            <a:r>
              <a:rPr lang="en-GB" sz="1500" dirty="0"/>
              <a:t>This term in Science, the children will be thinking about plants. The focus will be on the function of different types of plants, as well as investigating how water is transported through plants.</a:t>
            </a:r>
          </a:p>
        </p:txBody>
      </p:sp>
      <p:sp>
        <p:nvSpPr>
          <p:cNvPr id="23" name="TextBox 22">
            <a:extLst>
              <a:ext uri="{FF2B5EF4-FFF2-40B4-BE49-F238E27FC236}">
                <a16:creationId xmlns:a16="http://schemas.microsoft.com/office/drawing/2014/main" id="{D416F476-3F7E-CA47-B503-7FDEEAD20A46}"/>
              </a:ext>
            </a:extLst>
          </p:cNvPr>
          <p:cNvSpPr txBox="1"/>
          <p:nvPr/>
        </p:nvSpPr>
        <p:spPr>
          <a:xfrm>
            <a:off x="8455599" y="3906877"/>
            <a:ext cx="3688709" cy="1477328"/>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dirty="0"/>
              <a:t>RHE</a:t>
            </a:r>
            <a:endParaRPr lang="en-GB" sz="1500" dirty="0">
              <a:ea typeface="Calibri"/>
              <a:cs typeface="Calibri"/>
            </a:endParaRPr>
          </a:p>
          <a:p>
            <a:pPr algn="ctr"/>
            <a:r>
              <a:rPr lang="en-GB" sz="1500" dirty="0"/>
              <a:t>Our focus will be on caring friendships and different families. The children will be able to identify what a caring friend looks like and different families that make up our school community</a:t>
            </a:r>
            <a:endParaRPr lang="en-GB" sz="1500" dirty="0">
              <a:ea typeface="Calibri"/>
              <a:cs typeface="Calibri"/>
            </a:endParaRPr>
          </a:p>
        </p:txBody>
      </p:sp>
      <p:sp>
        <p:nvSpPr>
          <p:cNvPr id="24" name="TextBox 23">
            <a:extLst>
              <a:ext uri="{FF2B5EF4-FFF2-40B4-BE49-F238E27FC236}">
                <a16:creationId xmlns:a16="http://schemas.microsoft.com/office/drawing/2014/main" id="{AE40FB2C-84C9-D747-8218-1E3D5620F0DA}"/>
              </a:ext>
            </a:extLst>
          </p:cNvPr>
          <p:cNvSpPr txBox="1"/>
          <p:nvPr/>
        </p:nvSpPr>
        <p:spPr>
          <a:xfrm>
            <a:off x="454982" y="5662213"/>
            <a:ext cx="3560758" cy="1246495"/>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Art and Design</a:t>
            </a:r>
          </a:p>
          <a:p>
            <a:pPr algn="ctr"/>
            <a:r>
              <a:rPr lang="en-US" sz="1500" dirty="0"/>
              <a:t>Our </a:t>
            </a:r>
            <a:r>
              <a:rPr lang="en-US" sz="1500" err="1"/>
              <a:t>foc</a:t>
            </a:r>
            <a:r>
              <a:rPr lang="en-US" sz="1500" dirty="0"/>
              <a:t>us will be on Ancient Egyptian Scrolls. We will be exploring ancient scrolls, how to make paper and the children will </a:t>
            </a:r>
            <a:r>
              <a:rPr lang="en-US" sz="1500"/>
              <a:t>investigate why ancient scrolls were used.</a:t>
            </a:r>
            <a:endParaRPr lang="en-US" sz="1500" dirty="0">
              <a:ea typeface="Calibri"/>
              <a:cs typeface="Calibri"/>
            </a:endParaRPr>
          </a:p>
        </p:txBody>
      </p:sp>
      <p:sp>
        <p:nvSpPr>
          <p:cNvPr id="25" name="TextBox 24">
            <a:extLst>
              <a:ext uri="{FF2B5EF4-FFF2-40B4-BE49-F238E27FC236}">
                <a16:creationId xmlns:a16="http://schemas.microsoft.com/office/drawing/2014/main" id="{6D35CF6D-EFE5-004A-94A2-26661ECFC682}"/>
              </a:ext>
            </a:extLst>
          </p:cNvPr>
          <p:cNvSpPr txBox="1"/>
          <p:nvPr/>
        </p:nvSpPr>
        <p:spPr>
          <a:xfrm>
            <a:off x="4487551" y="5275360"/>
            <a:ext cx="3688709" cy="1015663"/>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Music</a:t>
            </a:r>
          </a:p>
          <a:p>
            <a:pPr algn="ctr"/>
            <a:r>
              <a:rPr lang="en-US" sz="1500" dirty="0"/>
              <a:t>The children will continue to learn the </a:t>
            </a:r>
            <a:r>
              <a:rPr lang="en-US" sz="1500"/>
              <a:t>ukulele with Rocky.</a:t>
            </a:r>
          </a:p>
          <a:p>
            <a:pPr algn="ctr"/>
            <a:endParaRPr lang="en-US" sz="1500" dirty="0">
              <a:ea typeface="Calibri"/>
              <a:cs typeface="Calibri"/>
            </a:endParaRPr>
          </a:p>
        </p:txBody>
      </p:sp>
      <p:sp>
        <p:nvSpPr>
          <p:cNvPr id="26" name="TextBox 25">
            <a:extLst>
              <a:ext uri="{FF2B5EF4-FFF2-40B4-BE49-F238E27FC236}">
                <a16:creationId xmlns:a16="http://schemas.microsoft.com/office/drawing/2014/main" id="{74A4C7D4-71A3-E449-A2BC-5644801F49E5}"/>
              </a:ext>
            </a:extLst>
          </p:cNvPr>
          <p:cNvSpPr txBox="1"/>
          <p:nvPr/>
        </p:nvSpPr>
        <p:spPr>
          <a:xfrm>
            <a:off x="8455600" y="5510977"/>
            <a:ext cx="3731841" cy="1015663"/>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Computing</a:t>
            </a:r>
          </a:p>
          <a:p>
            <a:pPr algn="ctr"/>
            <a:r>
              <a:rPr lang="en-GB" sz="1500" dirty="0"/>
              <a:t>We will be thinking about databases, specifically branching data bases. We will use purple mash to help us with our learning.</a:t>
            </a:r>
            <a:endParaRPr lang="en-GB" sz="1500" dirty="0">
              <a:ea typeface="Calibri"/>
              <a:cs typeface="Calibri"/>
            </a:endParaRPr>
          </a:p>
        </p:txBody>
      </p:sp>
      <p:sp>
        <p:nvSpPr>
          <p:cNvPr id="27" name="TextBox 26">
            <a:extLst>
              <a:ext uri="{FF2B5EF4-FFF2-40B4-BE49-F238E27FC236}">
                <a16:creationId xmlns:a16="http://schemas.microsoft.com/office/drawing/2014/main" id="{46A54CCD-9ACD-2140-9124-F29864D46841}"/>
              </a:ext>
            </a:extLst>
          </p:cNvPr>
          <p:cNvSpPr txBox="1"/>
          <p:nvPr/>
        </p:nvSpPr>
        <p:spPr>
          <a:xfrm>
            <a:off x="454982" y="4037064"/>
            <a:ext cx="3560758" cy="1477328"/>
          </a:xfrm>
          <a:prstGeom prst="rect">
            <a:avLst/>
          </a:prstGeom>
          <a:solidFill>
            <a:srgbClr val="FFFFFF">
              <a:alpha val="74902"/>
            </a:srgbClr>
          </a:solidFill>
          <a:ln>
            <a:solidFill>
              <a:schemeClr val="tx1"/>
            </a:solidFill>
          </a:ln>
        </p:spPr>
        <p:txBody>
          <a:bodyPr wrap="square" rtlCol="0">
            <a:spAutoFit/>
          </a:bodyPr>
          <a:lstStyle/>
          <a:p>
            <a:pPr algn="ctr"/>
            <a:r>
              <a:rPr lang="en-US" sz="1500" u="sng" dirty="0"/>
              <a:t>Geography</a:t>
            </a:r>
          </a:p>
          <a:p>
            <a:pPr algn="ctr"/>
            <a:r>
              <a:rPr lang="en-US" sz="1500" dirty="0"/>
              <a:t>Our topic is volcanoes. The children will learn what happens when a volcano erupts, learn how volcanoes are formed and understand the difference between dormant, active and extinct volcanoes.</a:t>
            </a:r>
          </a:p>
        </p:txBody>
      </p:sp>
    </p:spTree>
    <p:extLst>
      <p:ext uri="{BB962C8B-B14F-4D97-AF65-F5344CB8AC3E}">
        <p14:creationId xmlns:p14="http://schemas.microsoft.com/office/powerpoint/2010/main" val="3521568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630EA45FA4CAE4CB40BF1273EB76E56" ma:contentTypeVersion="20" ma:contentTypeDescription="Create a new document." ma:contentTypeScope="" ma:versionID="ca9b73a46106931d99bd9ff857bcaa49">
  <xsd:schema xmlns:xsd="http://www.w3.org/2001/XMLSchema" xmlns:xs="http://www.w3.org/2001/XMLSchema" xmlns:p="http://schemas.microsoft.com/office/2006/metadata/properties" xmlns:ns2="3bfd4607-6949-40e8-b4c1-5218f452358f" xmlns:ns3="76792581-1527-4ea8-9195-e83e9807f695" targetNamespace="http://schemas.microsoft.com/office/2006/metadata/properties" ma:root="true" ma:fieldsID="dc0a40c6daaf00ec49228ef0ad53256e" ns2:_="" ns3:_="">
    <xsd:import namespace="3bfd4607-6949-40e8-b4c1-5218f452358f"/>
    <xsd:import namespace="76792581-1527-4ea8-9195-e83e9807f69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DateTaken" minOccurs="0"/>
                <xsd:element ref="ns2:MediaServiceLocation" minOccurs="0"/>
                <xsd:element ref="ns3:SharedWithUsers" minOccurs="0"/>
                <xsd:element ref="ns3:SharedWithDetails" minOccurs="0"/>
                <xsd:element ref="ns2:MediaLengthInSeconds"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fd4607-6949-40e8-b4c1-5218f452358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ddca23-88d2-4e8c-9e71-7a6299ae753e"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792581-1527-4ea8-9195-e83e9807f695"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668365e2-c02b-416f-8462-71377b6543a0}" ma:internalName="TaxCatchAll" ma:showField="CatchAllData" ma:web="76792581-1527-4ea8-9195-e83e9807f695">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6792581-1527-4ea8-9195-e83e9807f695" xsi:nil="true"/>
    <lcf76f155ced4ddcb4097134ff3c332f xmlns="3bfd4607-6949-40e8-b4c1-5218f452358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BBFB69-CC81-4FAB-9452-6DAA96B64D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fd4607-6949-40e8-b4c1-5218f452358f"/>
    <ds:schemaRef ds:uri="76792581-1527-4ea8-9195-e83e9807f6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50CBB9C-E5E2-4F50-B590-F670E5068B8B}">
  <ds:schemaRefs>
    <ds:schemaRef ds:uri="http://schemas.microsoft.com/office/2006/documentManagement/types"/>
    <ds:schemaRef ds:uri="3bfd4607-6949-40e8-b4c1-5218f452358f"/>
    <ds:schemaRef ds:uri="76792581-1527-4ea8-9195-e83e9807f695"/>
    <ds:schemaRef ds:uri="http://purl.org/dc/elements/1.1/"/>
    <ds:schemaRef ds:uri="http://schemas.microsoft.com/office/2006/metadata/properties"/>
    <ds:schemaRef ds:uri="http://purl.org/dc/dcmitype/"/>
    <ds:schemaRef ds:uri="http://schemas.microsoft.com/office/infopath/2007/PartnerControls"/>
    <ds:schemaRef ds:uri="http://schemas.openxmlformats.org/package/2006/metadata/core-properties"/>
    <ds:schemaRef ds:uri="http://www.w3.org/XML/1998/namespace"/>
    <ds:schemaRef ds:uri="http://purl.org/dc/terms/"/>
  </ds:schemaRefs>
</ds:datastoreItem>
</file>

<file path=customXml/itemProps3.xml><?xml version="1.0" encoding="utf-8"?>
<ds:datastoreItem xmlns:ds="http://schemas.openxmlformats.org/officeDocument/2006/customXml" ds:itemID="{1DEE3503-915B-4446-AF43-BD1D3EDADA8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TotalTime>
  <Words>392</Words>
  <Application>Microsoft Office PowerPoint</Application>
  <PresentationFormat>Widescreen</PresentationFormat>
  <Paragraphs>26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Gemma Pring</dc:creator>
  <cp:lastModifiedBy>Laura Wilson</cp:lastModifiedBy>
  <cp:revision>103</cp:revision>
  <dcterms:created xsi:type="dcterms:W3CDTF">2023-11-17T22:00:34Z</dcterms:created>
  <dcterms:modified xsi:type="dcterms:W3CDTF">2026-04-20T12:00:05Z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0x010100B630EA45FA4CAE4CB40BF1273EB76E56</vt:lpwstr>
  </property>
  <property fmtid="{D5CDD505-2E9C-101B-9397-08002B2CF9AE}" pid="3" name="MediaServiceImageTags">
    <vt:lpwstr/>
  </property>
</Properties>
</file>