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333" r:id="rId2"/>
    <p:sldId id="334" r:id="rId3"/>
    <p:sldId id="335" r:id="rId4"/>
    <p:sldId id="336" r:id="rId5"/>
    <p:sldId id="337" r:id="rId6"/>
    <p:sldId id="308" r:id="rId7"/>
    <p:sldId id="338" r:id="rId8"/>
    <p:sldId id="313" r:id="rId9"/>
    <p:sldId id="339" r:id="rId10"/>
    <p:sldId id="340" r:id="rId11"/>
    <p:sldId id="310" r:id="rId12"/>
    <p:sldId id="301" r:id="rId13"/>
    <p:sldId id="341" r:id="rId14"/>
    <p:sldId id="317" r:id="rId15"/>
    <p:sldId id="323" r:id="rId16"/>
    <p:sldId id="320" r:id="rId17"/>
    <p:sldId id="34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75637AF-1B28-45FA-875D-FF41E656A094}">
          <p14:sldIdLst/>
        </p14:section>
        <p14:section name="Untitled Section" id="{A5CF0A43-62D7-4DAE-9E41-8118CAAC599D}">
          <p14:sldIdLst>
            <p14:sldId id="333"/>
            <p14:sldId id="334"/>
            <p14:sldId id="335"/>
            <p14:sldId id="336"/>
            <p14:sldId id="337"/>
            <p14:sldId id="308"/>
            <p14:sldId id="338"/>
            <p14:sldId id="313"/>
            <p14:sldId id="339"/>
            <p14:sldId id="340"/>
            <p14:sldId id="310"/>
            <p14:sldId id="301"/>
            <p14:sldId id="341"/>
            <p14:sldId id="317"/>
            <p14:sldId id="323"/>
            <p14:sldId id="320"/>
            <p14:sldId id="3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7" autoAdjust="0"/>
    <p:restoredTop sz="94660"/>
  </p:normalViewPr>
  <p:slideViewPr>
    <p:cSldViewPr snapToGrid="0">
      <p:cViewPr varScale="1">
        <p:scale>
          <a:sx n="111" d="100"/>
          <a:sy n="111" d="100"/>
        </p:scale>
        <p:origin x="56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C810DD8-9095-4210-918D-1C082E08CFB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2089133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810DD8-9095-4210-918D-1C082E08CFB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1995735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810DD8-9095-4210-918D-1C082E08CFB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2384813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C810DD8-9095-4210-918D-1C082E08CFB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3787522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C810DD8-9095-4210-918D-1C082E08CFBA}"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1961662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C810DD8-9095-4210-918D-1C082E08CFBA}"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783086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810DD8-9095-4210-918D-1C082E08CFBA}"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3323243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C810DD8-9095-4210-918D-1C082E08CFB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515067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C810DD8-9095-4210-918D-1C082E08CFB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2003077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810DD8-9095-4210-918D-1C082E08CFB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1485844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810DD8-9095-4210-918D-1C082E08CFB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A1C027-1D6C-4386-9298-621F51615E71}" type="slidenum">
              <a:rPr lang="en-GB" smtClean="0"/>
              <a:t>‹#›</a:t>
            </a:fld>
            <a:endParaRPr lang="en-GB"/>
          </a:p>
        </p:txBody>
      </p:sp>
    </p:spTree>
    <p:extLst>
      <p:ext uri="{BB962C8B-B14F-4D97-AF65-F5344CB8AC3E}">
        <p14:creationId xmlns:p14="http://schemas.microsoft.com/office/powerpoint/2010/main" val="2805953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810DD8-9095-4210-918D-1C082E08CFBA}" type="datetimeFigureOut">
              <a:rPr lang="en-GB" smtClean="0"/>
              <a:t>23/03/2026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A1C027-1D6C-4386-9298-621F51615E71}" type="slidenum">
              <a:rPr lang="en-GB" smtClean="0"/>
              <a:t>‹#›</a:t>
            </a:fld>
            <a:endParaRPr lang="en-GB"/>
          </a:p>
        </p:txBody>
      </p:sp>
    </p:spTree>
    <p:extLst>
      <p:ext uri="{BB962C8B-B14F-4D97-AF65-F5344CB8AC3E}">
        <p14:creationId xmlns:p14="http://schemas.microsoft.com/office/powerpoint/2010/main" val="258936823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heatree.org/" TargetMode="External"/><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hyperlink" Target="https://www.bishopchavasseschool.org.uk/page/?title=Heatree+2024+%2D+Year+6+residential&amp;pid=20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ECF0F-DB7D-4151-9387-81DF262C2608}"/>
              </a:ext>
            </a:extLst>
          </p:cNvPr>
          <p:cNvSpPr>
            <a:spLocks noGrp="1"/>
          </p:cNvSpPr>
          <p:nvPr>
            <p:ph type="title"/>
          </p:nvPr>
        </p:nvSpPr>
        <p:spPr/>
        <p:txBody>
          <a:bodyPr/>
          <a:lstStyle/>
          <a:p>
            <a:pPr algn="ctr"/>
            <a:r>
              <a:rPr lang="en-US" dirty="0" err="1"/>
              <a:t>Heatree</a:t>
            </a:r>
            <a:r>
              <a:rPr lang="en-US" dirty="0"/>
              <a:t> Information Evening</a:t>
            </a:r>
            <a:endParaRPr lang="en-GB" dirty="0"/>
          </a:p>
        </p:txBody>
      </p:sp>
      <p:pic>
        <p:nvPicPr>
          <p:cNvPr id="4" name="Picture 3">
            <a:extLst>
              <a:ext uri="{FF2B5EF4-FFF2-40B4-BE49-F238E27FC236}">
                <a16:creationId xmlns:a16="http://schemas.microsoft.com/office/drawing/2014/main" id="{DF7E8AF8-9B59-4E1D-B8F2-B5351CB4B002}"/>
              </a:ext>
            </a:extLst>
          </p:cNvPr>
          <p:cNvPicPr>
            <a:picLocks noChangeAspect="1"/>
          </p:cNvPicPr>
          <p:nvPr/>
        </p:nvPicPr>
        <p:blipFill>
          <a:blip r:embed="rId2"/>
          <a:stretch>
            <a:fillRect/>
          </a:stretch>
        </p:blipFill>
        <p:spPr>
          <a:xfrm>
            <a:off x="2182029" y="1690688"/>
            <a:ext cx="7827942" cy="4401693"/>
          </a:xfrm>
          <a:prstGeom prst="rect">
            <a:avLst/>
          </a:prstGeom>
        </p:spPr>
      </p:pic>
    </p:spTree>
    <p:extLst>
      <p:ext uri="{BB962C8B-B14F-4D97-AF65-F5344CB8AC3E}">
        <p14:creationId xmlns:p14="http://schemas.microsoft.com/office/powerpoint/2010/main" val="222618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FBA10-644D-40B4-B860-48A0EDBD6F7D}"/>
              </a:ext>
            </a:extLst>
          </p:cNvPr>
          <p:cNvSpPr>
            <a:spLocks noGrp="1"/>
          </p:cNvSpPr>
          <p:nvPr>
            <p:ph type="title"/>
          </p:nvPr>
        </p:nvSpPr>
        <p:spPr/>
        <p:txBody>
          <a:bodyPr/>
          <a:lstStyle/>
          <a:p>
            <a:pPr algn="ctr"/>
            <a:r>
              <a:rPr lang="en-GB" b="1" u="sng" dirty="0"/>
              <a:t>Monday 6</a:t>
            </a:r>
            <a:r>
              <a:rPr lang="en-GB" b="1" u="sng" baseline="30000" dirty="0"/>
              <a:t>th</a:t>
            </a:r>
            <a:r>
              <a:rPr lang="en-GB" b="1" u="sng" dirty="0"/>
              <a:t> July – Friday 10</a:t>
            </a:r>
            <a:r>
              <a:rPr lang="en-GB" b="1" u="sng" baseline="30000" dirty="0"/>
              <a:t>th</a:t>
            </a:r>
            <a:r>
              <a:rPr lang="en-GB" b="1" u="sng" dirty="0"/>
              <a:t> July 2026</a:t>
            </a:r>
            <a:endParaRPr lang="en-GB" dirty="0"/>
          </a:p>
        </p:txBody>
      </p:sp>
      <p:sp>
        <p:nvSpPr>
          <p:cNvPr id="3" name="Content Placeholder 2">
            <a:extLst>
              <a:ext uri="{FF2B5EF4-FFF2-40B4-BE49-F238E27FC236}">
                <a16:creationId xmlns:a16="http://schemas.microsoft.com/office/drawing/2014/main" id="{B0DDEF83-93EE-4782-9607-59C96BEF016B}"/>
              </a:ext>
            </a:extLst>
          </p:cNvPr>
          <p:cNvSpPr>
            <a:spLocks noGrp="1"/>
          </p:cNvSpPr>
          <p:nvPr>
            <p:ph idx="1"/>
          </p:nvPr>
        </p:nvSpPr>
        <p:spPr>
          <a:xfrm>
            <a:off x="7377344" y="1825625"/>
            <a:ext cx="3976456" cy="4351338"/>
          </a:xfrm>
        </p:spPr>
        <p:txBody>
          <a:bodyPr/>
          <a:lstStyle/>
          <a:p>
            <a:pPr marL="0" indent="0">
              <a:buNone/>
            </a:pPr>
            <a:r>
              <a:rPr lang="en-GB" dirty="0" err="1"/>
              <a:t>Heatree</a:t>
            </a:r>
            <a:r>
              <a:rPr lang="en-GB" dirty="0"/>
              <a:t> Activity Centre</a:t>
            </a:r>
          </a:p>
          <a:p>
            <a:pPr marL="0" indent="0">
              <a:buNone/>
            </a:pPr>
            <a:r>
              <a:rPr lang="en-GB" dirty="0" err="1"/>
              <a:t>Manaton</a:t>
            </a:r>
            <a:endParaRPr lang="en-GB" dirty="0"/>
          </a:p>
          <a:p>
            <a:pPr marL="0" indent="0">
              <a:buNone/>
            </a:pPr>
            <a:r>
              <a:rPr lang="en-GB" dirty="0"/>
              <a:t>Devon</a:t>
            </a:r>
          </a:p>
          <a:p>
            <a:pPr marL="0" indent="0">
              <a:buNone/>
            </a:pPr>
            <a:r>
              <a:rPr lang="en-GB" dirty="0"/>
              <a:t>TQ13 9XE </a:t>
            </a:r>
          </a:p>
          <a:p>
            <a:pPr marL="0" indent="0">
              <a:buNone/>
            </a:pPr>
            <a:endParaRPr lang="en-GB" dirty="0"/>
          </a:p>
        </p:txBody>
      </p:sp>
      <p:pic>
        <p:nvPicPr>
          <p:cNvPr id="4" name="Picture 3">
            <a:extLst>
              <a:ext uri="{FF2B5EF4-FFF2-40B4-BE49-F238E27FC236}">
                <a16:creationId xmlns:a16="http://schemas.microsoft.com/office/drawing/2014/main" id="{13A26599-57EB-4E47-A6C0-C36914CE1F7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4187" y="2010222"/>
            <a:ext cx="6986216" cy="3982143"/>
          </a:xfrm>
          <a:prstGeom prst="rect">
            <a:avLst/>
          </a:prstGeom>
        </p:spPr>
      </p:pic>
    </p:spTree>
    <p:extLst>
      <p:ext uri="{BB962C8B-B14F-4D97-AF65-F5344CB8AC3E}">
        <p14:creationId xmlns:p14="http://schemas.microsoft.com/office/powerpoint/2010/main" val="1317730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FBA10-644D-40B4-B860-48A0EDBD6F7D}"/>
              </a:ext>
            </a:extLst>
          </p:cNvPr>
          <p:cNvSpPr>
            <a:spLocks noGrp="1"/>
          </p:cNvSpPr>
          <p:nvPr>
            <p:ph type="title"/>
          </p:nvPr>
        </p:nvSpPr>
        <p:spPr>
          <a:xfrm>
            <a:off x="838200" y="0"/>
            <a:ext cx="10515600" cy="887767"/>
          </a:xfrm>
        </p:spPr>
        <p:txBody>
          <a:bodyPr/>
          <a:lstStyle/>
          <a:p>
            <a:pPr algn="ctr"/>
            <a:r>
              <a:rPr lang="en-US" b="1" u="sng" dirty="0"/>
              <a:t>Located </a:t>
            </a:r>
            <a:r>
              <a:rPr lang="en-GB" b="1" u="sng" dirty="0"/>
              <a:t>in Dartmoor National Park</a:t>
            </a:r>
            <a:endParaRPr lang="en-GB" dirty="0"/>
          </a:p>
        </p:txBody>
      </p:sp>
      <p:pic>
        <p:nvPicPr>
          <p:cNvPr id="5" name="Picture 4">
            <a:extLst>
              <a:ext uri="{FF2B5EF4-FFF2-40B4-BE49-F238E27FC236}">
                <a16:creationId xmlns:a16="http://schemas.microsoft.com/office/drawing/2014/main" id="{93F63603-CA76-43E3-A67F-928ADE7A2834}"/>
              </a:ext>
            </a:extLst>
          </p:cNvPr>
          <p:cNvPicPr>
            <a:picLocks noChangeAspect="1"/>
          </p:cNvPicPr>
          <p:nvPr/>
        </p:nvPicPr>
        <p:blipFill>
          <a:blip r:embed="rId2"/>
          <a:stretch>
            <a:fillRect/>
          </a:stretch>
        </p:blipFill>
        <p:spPr>
          <a:xfrm>
            <a:off x="1" y="887767"/>
            <a:ext cx="6729956" cy="3888419"/>
          </a:xfrm>
          <a:prstGeom prst="rect">
            <a:avLst/>
          </a:prstGeom>
        </p:spPr>
      </p:pic>
      <p:pic>
        <p:nvPicPr>
          <p:cNvPr id="8" name="Picture 7">
            <a:extLst>
              <a:ext uri="{FF2B5EF4-FFF2-40B4-BE49-F238E27FC236}">
                <a16:creationId xmlns:a16="http://schemas.microsoft.com/office/drawing/2014/main" id="{A99BC5D4-FBF2-4E3B-94E2-73F51B4CD9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03146" y="2443577"/>
            <a:ext cx="5888854" cy="4416641"/>
          </a:xfrm>
          <a:prstGeom prst="rect">
            <a:avLst/>
          </a:prstGeom>
        </p:spPr>
      </p:pic>
    </p:spTree>
    <p:extLst>
      <p:ext uri="{BB962C8B-B14F-4D97-AF65-F5344CB8AC3E}">
        <p14:creationId xmlns:p14="http://schemas.microsoft.com/office/powerpoint/2010/main" val="3311768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FBA10-644D-40B4-B860-48A0EDBD6F7D}"/>
              </a:ext>
            </a:extLst>
          </p:cNvPr>
          <p:cNvSpPr>
            <a:spLocks noGrp="1"/>
          </p:cNvSpPr>
          <p:nvPr>
            <p:ph type="title"/>
          </p:nvPr>
        </p:nvSpPr>
        <p:spPr>
          <a:xfrm>
            <a:off x="838200" y="18256"/>
            <a:ext cx="10515600" cy="847380"/>
          </a:xfrm>
        </p:spPr>
        <p:txBody>
          <a:bodyPr/>
          <a:lstStyle/>
          <a:p>
            <a:pPr algn="ctr"/>
            <a:r>
              <a:rPr lang="en-GB" b="1" u="sng" dirty="0"/>
              <a:t>Monday 6th July 2026</a:t>
            </a:r>
            <a:endParaRPr lang="en-GB" dirty="0"/>
          </a:p>
        </p:txBody>
      </p:sp>
      <p:sp>
        <p:nvSpPr>
          <p:cNvPr id="3" name="Content Placeholder 2">
            <a:extLst>
              <a:ext uri="{FF2B5EF4-FFF2-40B4-BE49-F238E27FC236}">
                <a16:creationId xmlns:a16="http://schemas.microsoft.com/office/drawing/2014/main" id="{B0DDEF83-93EE-4782-9607-59C96BEF016B}"/>
              </a:ext>
            </a:extLst>
          </p:cNvPr>
          <p:cNvSpPr>
            <a:spLocks noGrp="1"/>
          </p:cNvSpPr>
          <p:nvPr>
            <p:ph idx="1"/>
          </p:nvPr>
        </p:nvSpPr>
        <p:spPr>
          <a:xfrm>
            <a:off x="142042" y="1744493"/>
            <a:ext cx="3684234" cy="3369013"/>
          </a:xfrm>
        </p:spPr>
        <p:txBody>
          <a:bodyPr>
            <a:normAutofit lnSpcReduction="10000"/>
          </a:bodyPr>
          <a:lstStyle/>
          <a:p>
            <a:pPr marL="0" indent="0">
              <a:buNone/>
            </a:pPr>
            <a:r>
              <a:rPr lang="en-GB" dirty="0"/>
              <a:t>Meet at school at 7:00am</a:t>
            </a:r>
          </a:p>
          <a:p>
            <a:pPr marL="0" indent="0">
              <a:buNone/>
            </a:pPr>
            <a:endParaRPr lang="en-US" dirty="0"/>
          </a:p>
          <a:p>
            <a:pPr marL="0" indent="0">
              <a:buNone/>
            </a:pPr>
            <a:r>
              <a:rPr lang="en-US" dirty="0"/>
              <a:t>T</a:t>
            </a:r>
            <a:r>
              <a:rPr lang="en-GB" dirty="0"/>
              <a:t>he coach will be leaving by 7:20am </a:t>
            </a:r>
          </a:p>
          <a:p>
            <a:pPr marL="0" indent="0">
              <a:buNone/>
            </a:pPr>
            <a:endParaRPr lang="en-US" dirty="0"/>
          </a:p>
          <a:p>
            <a:pPr marL="0" indent="0">
              <a:buNone/>
            </a:pPr>
            <a:r>
              <a:rPr lang="en-US" dirty="0"/>
              <a:t>We cannot wait for anyone who is late.</a:t>
            </a:r>
            <a:endParaRPr lang="en-GB" dirty="0"/>
          </a:p>
          <a:p>
            <a:pPr marL="0" indent="0">
              <a:buNone/>
            </a:pPr>
            <a:endParaRPr lang="en-GB" dirty="0"/>
          </a:p>
        </p:txBody>
      </p:sp>
      <p:sp>
        <p:nvSpPr>
          <p:cNvPr id="5" name="Content Placeholder 2">
            <a:extLst>
              <a:ext uri="{FF2B5EF4-FFF2-40B4-BE49-F238E27FC236}">
                <a16:creationId xmlns:a16="http://schemas.microsoft.com/office/drawing/2014/main" id="{5D882D74-A58C-4E03-933C-C21C46202CC3}"/>
              </a:ext>
            </a:extLst>
          </p:cNvPr>
          <p:cNvSpPr txBox="1">
            <a:spLocks/>
          </p:cNvSpPr>
          <p:nvPr/>
        </p:nvSpPr>
        <p:spPr>
          <a:xfrm>
            <a:off x="8087557" y="1074198"/>
            <a:ext cx="4104443" cy="57655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the coach journey, your child must have the following in their rucksack: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waterproof jacket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appropriate substantial snack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packed lunch</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reusable water bottle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Activities to engage them during the journey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(No electronic games or devices)</a:t>
            </a: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SAKUTANE Black Backpack 21Litre Waterproof School Bag 15.6 inch Laptop  Rucksack Plain No Logo Lots Pockets Teenagers Kids Men Women 33x14x44cm  College Work Trip Gym Travel Roomy Daypack Lightweight : Amazon.co.uk:  Fashion">
            <a:extLst>
              <a:ext uri="{FF2B5EF4-FFF2-40B4-BE49-F238E27FC236}">
                <a16:creationId xmlns:a16="http://schemas.microsoft.com/office/drawing/2014/main" id="{5812C3EC-F0D2-458D-8676-82166CC1E38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27358" y="1074198"/>
            <a:ext cx="2217346" cy="31426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istema Stackable Lunch Box, 1.2L, Assorted">
            <a:extLst>
              <a:ext uri="{FF2B5EF4-FFF2-40B4-BE49-F238E27FC236}">
                <a16:creationId xmlns:a16="http://schemas.microsoft.com/office/drawing/2014/main" id="{D9A009E4-38CB-4B81-940D-C42D4C8C5437}"/>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671094" y="981046"/>
            <a:ext cx="2309932" cy="16687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ightweight Rain Jacket - Mac in a Pac">
            <a:extLst>
              <a:ext uri="{FF2B5EF4-FFF2-40B4-BE49-F238E27FC236}">
                <a16:creationId xmlns:a16="http://schemas.microsoft.com/office/drawing/2014/main" id="{C5792B5B-2C57-426C-929A-B5C10FB21F5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30872" y="2765213"/>
            <a:ext cx="2030295" cy="203029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op Trumps All Packs | Explore the Ultimate Card Game Collection">
            <a:extLst>
              <a:ext uri="{FF2B5EF4-FFF2-40B4-BE49-F238E27FC236}">
                <a16:creationId xmlns:a16="http://schemas.microsoft.com/office/drawing/2014/main" id="{4B850448-F00F-433C-A703-6B3967574B0C}"/>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602019" y="4995354"/>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Yellow Mountain Imports 3-in-1 Travel Magnetic Chess, Checkers, and  Backgammon Set - 25cm - Portable, Folding, and Travel Perfect :  Amazon.co.uk: Toys &amp; Games">
            <a:extLst>
              <a:ext uri="{FF2B5EF4-FFF2-40B4-BE49-F238E27FC236}">
                <a16:creationId xmlns:a16="http://schemas.microsoft.com/office/drawing/2014/main" id="{F24F1F10-FEA1-4262-BEC5-5A61C1986700}"/>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111595" y="4926552"/>
            <a:ext cx="16002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Lightning Thief | Rick Riordan">
            <a:extLst>
              <a:ext uri="{FF2B5EF4-FFF2-40B4-BE49-F238E27FC236}">
                <a16:creationId xmlns:a16="http://schemas.microsoft.com/office/drawing/2014/main" id="{FD7FB59C-AE56-487D-B850-68489D04401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983121" y="4995354"/>
            <a:ext cx="123825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980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B2842-D4EB-46CB-8127-A04A1C0E170C}"/>
              </a:ext>
            </a:extLst>
          </p:cNvPr>
          <p:cNvSpPr>
            <a:spLocks noGrp="1"/>
          </p:cNvSpPr>
          <p:nvPr>
            <p:ph type="title"/>
          </p:nvPr>
        </p:nvSpPr>
        <p:spPr>
          <a:xfrm>
            <a:off x="838200" y="81039"/>
            <a:ext cx="10515600" cy="859993"/>
          </a:xfrm>
        </p:spPr>
        <p:txBody>
          <a:bodyPr>
            <a:normAutofit/>
          </a:bodyPr>
          <a:lstStyle/>
          <a:p>
            <a:pPr algn="ctr"/>
            <a:r>
              <a:rPr lang="en-US" dirty="0"/>
              <a:t>The Centre </a:t>
            </a:r>
            <a:endParaRPr lang="en-GB" dirty="0"/>
          </a:p>
        </p:txBody>
      </p:sp>
      <p:pic>
        <p:nvPicPr>
          <p:cNvPr id="5" name="Picture 4">
            <a:extLst>
              <a:ext uri="{FF2B5EF4-FFF2-40B4-BE49-F238E27FC236}">
                <a16:creationId xmlns:a16="http://schemas.microsoft.com/office/drawing/2014/main" id="{09772846-ED91-4453-B1F4-938A5122F55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29779" y="2462739"/>
            <a:ext cx="5862221" cy="4395261"/>
          </a:xfrm>
          <a:prstGeom prst="rect">
            <a:avLst/>
          </a:prstGeom>
        </p:spPr>
      </p:pic>
      <p:pic>
        <p:nvPicPr>
          <p:cNvPr id="4" name="Picture 3">
            <a:extLst>
              <a:ext uri="{FF2B5EF4-FFF2-40B4-BE49-F238E27FC236}">
                <a16:creationId xmlns:a16="http://schemas.microsoft.com/office/drawing/2014/main" id="{1346AB48-1F19-4273-8FDF-F8F78AE9E3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941032"/>
            <a:ext cx="6709897" cy="3773010"/>
          </a:xfrm>
          <a:prstGeom prst="rect">
            <a:avLst/>
          </a:prstGeom>
        </p:spPr>
      </p:pic>
      <p:sp>
        <p:nvSpPr>
          <p:cNvPr id="6" name="Content Placeholder 2">
            <a:extLst>
              <a:ext uri="{FF2B5EF4-FFF2-40B4-BE49-F238E27FC236}">
                <a16:creationId xmlns:a16="http://schemas.microsoft.com/office/drawing/2014/main" id="{0E018925-7A3E-4CDC-A0C2-99AC6CFE1DB6}"/>
              </a:ext>
            </a:extLst>
          </p:cNvPr>
          <p:cNvSpPr>
            <a:spLocks noGrp="1"/>
          </p:cNvSpPr>
          <p:nvPr>
            <p:ph idx="1"/>
          </p:nvPr>
        </p:nvSpPr>
        <p:spPr>
          <a:xfrm>
            <a:off x="6835805" y="941032"/>
            <a:ext cx="5122416" cy="1393795"/>
          </a:xfrm>
        </p:spPr>
        <p:txBody>
          <a:bodyPr>
            <a:normAutofit fontScale="92500"/>
          </a:bodyPr>
          <a:lstStyle/>
          <a:p>
            <a:pPr marL="0" indent="0">
              <a:buNone/>
            </a:pPr>
            <a:r>
              <a:rPr lang="en-US" dirty="0" err="1"/>
              <a:t>Heatree</a:t>
            </a:r>
            <a:r>
              <a:rPr lang="en-US" dirty="0"/>
              <a:t> is a Christian activity </a:t>
            </a:r>
            <a:r>
              <a:rPr lang="en-US" dirty="0" err="1"/>
              <a:t>centre</a:t>
            </a:r>
            <a:r>
              <a:rPr lang="en-US" dirty="0"/>
              <a:t>. </a:t>
            </a:r>
            <a:r>
              <a:rPr lang="en-US" dirty="0" err="1"/>
              <a:t>Tenax</a:t>
            </a:r>
            <a:r>
              <a:rPr lang="en-US" dirty="0"/>
              <a:t> have booked the whole site for the duration of our stay.</a:t>
            </a:r>
            <a:endParaRPr lang="en-GB" dirty="0"/>
          </a:p>
          <a:p>
            <a:pPr marL="0" indent="0">
              <a:buNone/>
            </a:pPr>
            <a:endParaRPr lang="en-GB" dirty="0"/>
          </a:p>
        </p:txBody>
      </p:sp>
      <p:sp>
        <p:nvSpPr>
          <p:cNvPr id="7" name="Content Placeholder 2">
            <a:extLst>
              <a:ext uri="{FF2B5EF4-FFF2-40B4-BE49-F238E27FC236}">
                <a16:creationId xmlns:a16="http://schemas.microsoft.com/office/drawing/2014/main" id="{B50FA444-56BC-4921-9623-EA376023C003}"/>
              </a:ext>
            </a:extLst>
          </p:cNvPr>
          <p:cNvSpPr txBox="1">
            <a:spLocks/>
          </p:cNvSpPr>
          <p:nvPr/>
        </p:nvSpPr>
        <p:spPr>
          <a:xfrm>
            <a:off x="603682" y="5089123"/>
            <a:ext cx="5122416" cy="13937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large outdoor spaces, including a football pitch and a area to play cricket or rounders.</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6631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905C61-6156-4D5C-B75C-5F38D4D379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 y="896644"/>
            <a:ext cx="5431458" cy="5961355"/>
          </a:xfrm>
          <a:prstGeom prst="rect">
            <a:avLst/>
          </a:prstGeom>
        </p:spPr>
      </p:pic>
      <p:sp>
        <p:nvSpPr>
          <p:cNvPr id="4" name="Content Placeholder 2">
            <a:extLst>
              <a:ext uri="{FF2B5EF4-FFF2-40B4-BE49-F238E27FC236}">
                <a16:creationId xmlns:a16="http://schemas.microsoft.com/office/drawing/2014/main" id="{7949907F-0051-4C1C-B6F4-04D036F76BC4}"/>
              </a:ext>
            </a:extLst>
          </p:cNvPr>
          <p:cNvSpPr txBox="1">
            <a:spLocks/>
          </p:cNvSpPr>
          <p:nvPr/>
        </p:nvSpPr>
        <p:spPr>
          <a:xfrm>
            <a:off x="5875538" y="896644"/>
            <a:ext cx="5943599" cy="576160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rooms can sleep up to 6 children and have </a:t>
            </a:r>
            <a:r>
              <a:rPr kumimoji="0" lang="en-US" sz="28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en</a:t>
            </a: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suite bathrooms.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Your child will need to bring a duvet cover and pillow case, which they will use to make the bed when they arrive.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May, after SATS, the children will identify who they would most like to share a room with. This will be used to support room allocation.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note, we do not share room allocations until we arrive on the day. This is to avoid disappointment should we have to make any last minute changes. </a:t>
            </a: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497F87FD-9FB1-4EA8-BB4D-5E9033D69261}"/>
              </a:ext>
            </a:extLst>
          </p:cNvPr>
          <p:cNvSpPr>
            <a:spLocks noGrp="1"/>
          </p:cNvSpPr>
          <p:nvPr>
            <p:ph type="title"/>
          </p:nvPr>
        </p:nvSpPr>
        <p:spPr>
          <a:xfrm>
            <a:off x="838200" y="81039"/>
            <a:ext cx="10515600" cy="859993"/>
          </a:xfrm>
        </p:spPr>
        <p:txBody>
          <a:bodyPr>
            <a:normAutofit/>
          </a:bodyPr>
          <a:lstStyle/>
          <a:p>
            <a:pPr algn="ctr"/>
            <a:r>
              <a:rPr lang="en-US" dirty="0"/>
              <a:t>Accommodation </a:t>
            </a:r>
            <a:endParaRPr lang="en-GB" dirty="0"/>
          </a:p>
        </p:txBody>
      </p:sp>
    </p:spTree>
    <p:extLst>
      <p:ext uri="{BB962C8B-B14F-4D97-AF65-F5344CB8AC3E}">
        <p14:creationId xmlns:p14="http://schemas.microsoft.com/office/powerpoint/2010/main" val="1649420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D2FF5B0-B111-41E0-AB9C-EF95F231F9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2863" y="3178205"/>
            <a:ext cx="5459952" cy="3744157"/>
          </a:xfrm>
          <a:prstGeom prst="rect">
            <a:avLst/>
          </a:prstGeom>
        </p:spPr>
      </p:pic>
      <p:sp>
        <p:nvSpPr>
          <p:cNvPr id="4" name="Content Placeholder 2">
            <a:extLst>
              <a:ext uri="{FF2B5EF4-FFF2-40B4-BE49-F238E27FC236}">
                <a16:creationId xmlns:a16="http://schemas.microsoft.com/office/drawing/2014/main" id="{7949907F-0051-4C1C-B6F4-04D036F76BC4}"/>
              </a:ext>
            </a:extLst>
          </p:cNvPr>
          <p:cNvSpPr txBox="1">
            <a:spLocks/>
          </p:cNvSpPr>
          <p:nvPr/>
        </p:nvSpPr>
        <p:spPr>
          <a:xfrm>
            <a:off x="5875538" y="594804"/>
            <a:ext cx="5943599" cy="606344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Breakfast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including toast, a range of cereals, yogurts and fruit.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Packed Lunch</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your child will select what they would like the evening before.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Hot Dinner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including vegetarian options and a pudding.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Evening Snack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e.g. flapjack, shortbread, cake…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Please do not pack any additional food in your child’s luggage! They only need their snack and a packed lunch on the Monday.</a:t>
            </a:r>
            <a:endPar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5" name="Title 1">
            <a:extLst>
              <a:ext uri="{FF2B5EF4-FFF2-40B4-BE49-F238E27FC236}">
                <a16:creationId xmlns:a16="http://schemas.microsoft.com/office/drawing/2014/main" id="{497F87FD-9FB1-4EA8-BB4D-5E9033D69261}"/>
              </a:ext>
            </a:extLst>
          </p:cNvPr>
          <p:cNvSpPr>
            <a:spLocks noGrp="1"/>
          </p:cNvSpPr>
          <p:nvPr>
            <p:ph type="title"/>
          </p:nvPr>
        </p:nvSpPr>
        <p:spPr>
          <a:xfrm>
            <a:off x="5875538" y="-132025"/>
            <a:ext cx="5478262" cy="859993"/>
          </a:xfrm>
        </p:spPr>
        <p:txBody>
          <a:bodyPr>
            <a:normAutofit/>
          </a:bodyPr>
          <a:lstStyle/>
          <a:p>
            <a:pPr algn="ctr"/>
            <a:r>
              <a:rPr lang="en-US" dirty="0"/>
              <a:t>Meals </a:t>
            </a:r>
            <a:endParaRPr lang="en-GB" dirty="0"/>
          </a:p>
        </p:txBody>
      </p:sp>
      <p:pic>
        <p:nvPicPr>
          <p:cNvPr id="3" name="Picture 2">
            <a:extLst>
              <a:ext uri="{FF2B5EF4-FFF2-40B4-BE49-F238E27FC236}">
                <a16:creationId xmlns:a16="http://schemas.microsoft.com/office/drawing/2014/main" id="{FA7D78DD-4F98-4CB5-98FE-7D2D9F7E41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0140" y="205206"/>
            <a:ext cx="5196396" cy="3897297"/>
          </a:xfrm>
          <a:prstGeom prst="rect">
            <a:avLst/>
          </a:prstGeom>
        </p:spPr>
      </p:pic>
    </p:spTree>
    <p:extLst>
      <p:ext uri="{BB962C8B-B14F-4D97-AF65-F5344CB8AC3E}">
        <p14:creationId xmlns:p14="http://schemas.microsoft.com/office/powerpoint/2010/main" val="2636420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Heatree Lounge seats up to 120 peopl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90580" y="2015231"/>
            <a:ext cx="9810839" cy="4376691"/>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44A4A08E-08A0-4867-BFC2-8FF4C9FE8C11}"/>
              </a:ext>
            </a:extLst>
          </p:cNvPr>
          <p:cNvSpPr>
            <a:spLocks noGrp="1"/>
          </p:cNvSpPr>
          <p:nvPr>
            <p:ph type="title"/>
          </p:nvPr>
        </p:nvSpPr>
        <p:spPr>
          <a:xfrm>
            <a:off x="838200" y="81039"/>
            <a:ext cx="10515600" cy="859993"/>
          </a:xfrm>
        </p:spPr>
        <p:txBody>
          <a:bodyPr>
            <a:normAutofit/>
          </a:bodyPr>
          <a:lstStyle/>
          <a:p>
            <a:pPr algn="ctr"/>
            <a:r>
              <a:rPr lang="en-US" dirty="0"/>
              <a:t>Morning and Afternoon Briefings </a:t>
            </a:r>
            <a:endParaRPr lang="en-GB" dirty="0"/>
          </a:p>
        </p:txBody>
      </p:sp>
      <p:sp>
        <p:nvSpPr>
          <p:cNvPr id="4" name="Content Placeholder 2">
            <a:extLst>
              <a:ext uri="{FF2B5EF4-FFF2-40B4-BE49-F238E27FC236}">
                <a16:creationId xmlns:a16="http://schemas.microsoft.com/office/drawing/2014/main" id="{0680B3BB-0EC0-4746-AAB2-1D91212DC13D}"/>
              </a:ext>
            </a:extLst>
          </p:cNvPr>
          <p:cNvSpPr txBox="1">
            <a:spLocks/>
          </p:cNvSpPr>
          <p:nvPr/>
        </p:nvSpPr>
        <p:spPr>
          <a:xfrm>
            <a:off x="284086" y="834500"/>
            <a:ext cx="11535052" cy="11807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key points during the day, we will hold short briefings to ensure the children know what is happening next and what they need to do to prepare.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6393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2C4C6-B9D0-4DED-9198-39C9529D3B50}"/>
              </a:ext>
            </a:extLst>
          </p:cNvPr>
          <p:cNvSpPr>
            <a:spLocks noGrp="1"/>
          </p:cNvSpPr>
          <p:nvPr>
            <p:ph type="title"/>
          </p:nvPr>
        </p:nvSpPr>
        <p:spPr>
          <a:xfrm>
            <a:off x="838200" y="177553"/>
            <a:ext cx="10515600" cy="923279"/>
          </a:xfrm>
        </p:spPr>
        <p:txBody>
          <a:bodyPr/>
          <a:lstStyle/>
          <a:p>
            <a:pPr algn="ctr"/>
            <a:r>
              <a:rPr lang="en-US" dirty="0"/>
              <a:t>Activity Program</a:t>
            </a:r>
            <a:endParaRPr lang="en-GB" dirty="0"/>
          </a:p>
        </p:txBody>
      </p:sp>
      <p:sp>
        <p:nvSpPr>
          <p:cNvPr id="3" name="Content Placeholder 2">
            <a:extLst>
              <a:ext uri="{FF2B5EF4-FFF2-40B4-BE49-F238E27FC236}">
                <a16:creationId xmlns:a16="http://schemas.microsoft.com/office/drawing/2014/main" id="{6881F4F3-3B1D-4F44-AC95-95E11D715BE5}"/>
              </a:ext>
            </a:extLst>
          </p:cNvPr>
          <p:cNvSpPr>
            <a:spLocks noGrp="1"/>
          </p:cNvSpPr>
          <p:nvPr>
            <p:ph idx="1"/>
          </p:nvPr>
        </p:nvSpPr>
        <p:spPr>
          <a:xfrm>
            <a:off x="65843" y="952896"/>
            <a:ext cx="4364114" cy="4499274"/>
          </a:xfrm>
        </p:spPr>
        <p:txBody>
          <a:bodyPr/>
          <a:lstStyle/>
          <a:p>
            <a:pPr marL="0" indent="0">
              <a:buNone/>
            </a:pPr>
            <a:r>
              <a:rPr lang="en-US" dirty="0"/>
              <a:t>Although the activities are not yet confirmed, we have selected an active program.</a:t>
            </a:r>
            <a:endParaRPr lang="en-GB" dirty="0"/>
          </a:p>
        </p:txBody>
      </p:sp>
      <p:pic>
        <p:nvPicPr>
          <p:cNvPr id="10" name="Picture 9">
            <a:extLst>
              <a:ext uri="{FF2B5EF4-FFF2-40B4-BE49-F238E27FC236}">
                <a16:creationId xmlns:a16="http://schemas.microsoft.com/office/drawing/2014/main" id="{008D7B08-CA4B-4DAD-92B5-C421C8E0EBB9}"/>
              </a:ext>
            </a:extLst>
          </p:cNvPr>
          <p:cNvPicPr>
            <a:picLocks noChangeAspect="1"/>
          </p:cNvPicPr>
          <p:nvPr/>
        </p:nvPicPr>
        <p:blipFill rotWithShape="1">
          <a:blip r:embed="rId2"/>
          <a:srcRect l="37935" t="29749" r="13750" b="20485"/>
          <a:stretch/>
        </p:blipFill>
        <p:spPr>
          <a:xfrm>
            <a:off x="205410" y="2213114"/>
            <a:ext cx="3958836" cy="2292625"/>
          </a:xfrm>
          <a:prstGeom prst="rect">
            <a:avLst/>
          </a:prstGeom>
        </p:spPr>
      </p:pic>
      <p:pic>
        <p:nvPicPr>
          <p:cNvPr id="12" name="Picture 11">
            <a:extLst>
              <a:ext uri="{FF2B5EF4-FFF2-40B4-BE49-F238E27FC236}">
                <a16:creationId xmlns:a16="http://schemas.microsoft.com/office/drawing/2014/main" id="{4F0A31D2-7C3B-43CB-84AF-461A50691FFB}"/>
              </a:ext>
            </a:extLst>
          </p:cNvPr>
          <p:cNvPicPr>
            <a:picLocks noChangeAspect="1"/>
          </p:cNvPicPr>
          <p:nvPr/>
        </p:nvPicPr>
        <p:blipFill>
          <a:blip r:embed="rId3"/>
          <a:stretch>
            <a:fillRect/>
          </a:stretch>
        </p:blipFill>
        <p:spPr>
          <a:xfrm>
            <a:off x="205410" y="4505971"/>
            <a:ext cx="3955351" cy="2264632"/>
          </a:xfrm>
          <a:prstGeom prst="rect">
            <a:avLst/>
          </a:prstGeom>
        </p:spPr>
      </p:pic>
      <p:pic>
        <p:nvPicPr>
          <p:cNvPr id="14" name="Picture 13">
            <a:extLst>
              <a:ext uri="{FF2B5EF4-FFF2-40B4-BE49-F238E27FC236}">
                <a16:creationId xmlns:a16="http://schemas.microsoft.com/office/drawing/2014/main" id="{E5A58377-BEBF-4657-832F-11799DCFC458}"/>
              </a:ext>
            </a:extLst>
          </p:cNvPr>
          <p:cNvPicPr>
            <a:picLocks noChangeAspect="1"/>
          </p:cNvPicPr>
          <p:nvPr/>
        </p:nvPicPr>
        <p:blipFill>
          <a:blip r:embed="rId4"/>
          <a:stretch>
            <a:fillRect/>
          </a:stretch>
        </p:blipFill>
        <p:spPr>
          <a:xfrm>
            <a:off x="4160761" y="2213114"/>
            <a:ext cx="4033425" cy="2560775"/>
          </a:xfrm>
          <a:prstGeom prst="rect">
            <a:avLst/>
          </a:prstGeom>
        </p:spPr>
      </p:pic>
      <p:pic>
        <p:nvPicPr>
          <p:cNvPr id="18" name="Picture 17">
            <a:extLst>
              <a:ext uri="{FF2B5EF4-FFF2-40B4-BE49-F238E27FC236}">
                <a16:creationId xmlns:a16="http://schemas.microsoft.com/office/drawing/2014/main" id="{F8F279C0-45E1-469A-9BC2-AEB6B5378BD8}"/>
              </a:ext>
            </a:extLst>
          </p:cNvPr>
          <p:cNvPicPr>
            <a:picLocks noChangeAspect="1"/>
          </p:cNvPicPr>
          <p:nvPr/>
        </p:nvPicPr>
        <p:blipFill>
          <a:blip r:embed="rId5"/>
          <a:stretch>
            <a:fillRect/>
          </a:stretch>
        </p:blipFill>
        <p:spPr>
          <a:xfrm>
            <a:off x="4123465" y="4368151"/>
            <a:ext cx="4070721" cy="2394726"/>
          </a:xfrm>
          <a:prstGeom prst="rect">
            <a:avLst/>
          </a:prstGeom>
        </p:spPr>
      </p:pic>
      <p:pic>
        <p:nvPicPr>
          <p:cNvPr id="20" name="Picture 19">
            <a:extLst>
              <a:ext uri="{FF2B5EF4-FFF2-40B4-BE49-F238E27FC236}">
                <a16:creationId xmlns:a16="http://schemas.microsoft.com/office/drawing/2014/main" id="{753A8880-B164-4947-9C80-BA5D7F093FF4}"/>
              </a:ext>
            </a:extLst>
          </p:cNvPr>
          <p:cNvPicPr>
            <a:picLocks noChangeAspect="1"/>
          </p:cNvPicPr>
          <p:nvPr/>
        </p:nvPicPr>
        <p:blipFill>
          <a:blip r:embed="rId6"/>
          <a:stretch>
            <a:fillRect/>
          </a:stretch>
        </p:blipFill>
        <p:spPr>
          <a:xfrm>
            <a:off x="8194186" y="2205388"/>
            <a:ext cx="3997814" cy="2217949"/>
          </a:xfrm>
          <a:prstGeom prst="rect">
            <a:avLst/>
          </a:prstGeom>
        </p:spPr>
      </p:pic>
      <p:pic>
        <p:nvPicPr>
          <p:cNvPr id="22" name="Picture 21">
            <a:extLst>
              <a:ext uri="{FF2B5EF4-FFF2-40B4-BE49-F238E27FC236}">
                <a16:creationId xmlns:a16="http://schemas.microsoft.com/office/drawing/2014/main" id="{8CD6C1DA-0325-4054-85CF-FCDDDBBF1F99}"/>
              </a:ext>
            </a:extLst>
          </p:cNvPr>
          <p:cNvPicPr>
            <a:picLocks noChangeAspect="1"/>
          </p:cNvPicPr>
          <p:nvPr/>
        </p:nvPicPr>
        <p:blipFill>
          <a:blip r:embed="rId7"/>
          <a:stretch>
            <a:fillRect/>
          </a:stretch>
        </p:blipFill>
        <p:spPr>
          <a:xfrm>
            <a:off x="8194186" y="4368151"/>
            <a:ext cx="3997813" cy="2468625"/>
          </a:xfrm>
          <a:prstGeom prst="rect">
            <a:avLst/>
          </a:prstGeom>
        </p:spPr>
      </p:pic>
    </p:spTree>
    <p:extLst>
      <p:ext uri="{BB962C8B-B14F-4D97-AF65-F5344CB8AC3E}">
        <p14:creationId xmlns:p14="http://schemas.microsoft.com/office/powerpoint/2010/main" val="548076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2C4C6-B9D0-4DED-9198-39C9529D3B50}"/>
              </a:ext>
            </a:extLst>
          </p:cNvPr>
          <p:cNvSpPr>
            <a:spLocks noGrp="1"/>
          </p:cNvSpPr>
          <p:nvPr>
            <p:ph type="title"/>
          </p:nvPr>
        </p:nvSpPr>
        <p:spPr>
          <a:xfrm>
            <a:off x="838200" y="177553"/>
            <a:ext cx="10515600" cy="923279"/>
          </a:xfrm>
        </p:spPr>
        <p:txBody>
          <a:bodyPr/>
          <a:lstStyle/>
          <a:p>
            <a:pPr algn="ctr"/>
            <a:r>
              <a:rPr lang="en-US" dirty="0"/>
              <a:t>Activity Program</a:t>
            </a:r>
            <a:endParaRPr lang="en-GB" dirty="0"/>
          </a:p>
        </p:txBody>
      </p:sp>
      <p:sp>
        <p:nvSpPr>
          <p:cNvPr id="3" name="Content Placeholder 2">
            <a:extLst>
              <a:ext uri="{FF2B5EF4-FFF2-40B4-BE49-F238E27FC236}">
                <a16:creationId xmlns:a16="http://schemas.microsoft.com/office/drawing/2014/main" id="{6881F4F3-3B1D-4F44-AC95-95E11D715BE5}"/>
              </a:ext>
            </a:extLst>
          </p:cNvPr>
          <p:cNvSpPr>
            <a:spLocks noGrp="1"/>
          </p:cNvSpPr>
          <p:nvPr>
            <p:ph idx="1"/>
          </p:nvPr>
        </p:nvSpPr>
        <p:spPr>
          <a:xfrm>
            <a:off x="65843" y="952896"/>
            <a:ext cx="4364114" cy="4499274"/>
          </a:xfrm>
        </p:spPr>
        <p:txBody>
          <a:bodyPr/>
          <a:lstStyle/>
          <a:p>
            <a:pPr marL="0" indent="0">
              <a:buNone/>
            </a:pPr>
            <a:r>
              <a:rPr lang="en-US" dirty="0"/>
              <a:t>This will include a day on the moors.</a:t>
            </a:r>
          </a:p>
          <a:p>
            <a:pPr marL="0" indent="0">
              <a:buNone/>
            </a:pPr>
            <a:r>
              <a:rPr lang="en-US" dirty="0"/>
              <a:t>Details of what your child needs to wear can be found in the kit list. </a:t>
            </a:r>
          </a:p>
          <a:p>
            <a:pPr marL="0" indent="0">
              <a:buNone/>
            </a:pPr>
            <a:r>
              <a:rPr lang="en-US" dirty="0">
                <a:solidFill>
                  <a:srgbClr val="FF0000"/>
                </a:solidFill>
              </a:rPr>
              <a:t>It is really important that you ensure your child has long trousers and appropriate footwear.  </a:t>
            </a:r>
            <a:endParaRPr lang="en-GB" dirty="0">
              <a:solidFill>
                <a:srgbClr val="FF0000"/>
              </a:solidFill>
            </a:endParaRPr>
          </a:p>
        </p:txBody>
      </p:sp>
      <p:pic>
        <p:nvPicPr>
          <p:cNvPr id="2050" name="Picture 2" descr="No High Heels Stock Illustrations – 142 No High Heels Stock Illustrations,  Vectors &amp; Clipart - Dreamstime">
            <a:extLst>
              <a:ext uri="{FF2B5EF4-FFF2-40B4-BE49-F238E27FC236}">
                <a16:creationId xmlns:a16="http://schemas.microsoft.com/office/drawing/2014/main" id="{F1A742FD-F5F0-4321-8036-61E363C61364}"/>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02175" y="4826678"/>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75C9C1F-32E6-443F-8AC3-3E9583F5186C}"/>
              </a:ext>
            </a:extLst>
          </p:cNvPr>
          <p:cNvPicPr>
            <a:picLocks noChangeAspect="1"/>
          </p:cNvPicPr>
          <p:nvPr/>
        </p:nvPicPr>
        <p:blipFill rotWithShape="1">
          <a:blip r:embed="rId3"/>
          <a:srcRect l="1" t="20484" r="-1304" b="15539"/>
          <a:stretch/>
        </p:blipFill>
        <p:spPr>
          <a:xfrm>
            <a:off x="4205087" y="4276474"/>
            <a:ext cx="7986913" cy="2593617"/>
          </a:xfrm>
          <a:prstGeom prst="rect">
            <a:avLst/>
          </a:prstGeom>
        </p:spPr>
      </p:pic>
      <p:pic>
        <p:nvPicPr>
          <p:cNvPr id="7" name="Picture 6">
            <a:extLst>
              <a:ext uri="{FF2B5EF4-FFF2-40B4-BE49-F238E27FC236}">
                <a16:creationId xmlns:a16="http://schemas.microsoft.com/office/drawing/2014/main" id="{79ADCEA9-42B3-4A7E-9D20-15C8AA327362}"/>
              </a:ext>
            </a:extLst>
          </p:cNvPr>
          <p:cNvPicPr>
            <a:picLocks noChangeAspect="1"/>
          </p:cNvPicPr>
          <p:nvPr/>
        </p:nvPicPr>
        <p:blipFill rotWithShape="1">
          <a:blip r:embed="rId4"/>
          <a:srcRect l="22282" r="15109" b="23465"/>
          <a:stretch/>
        </p:blipFill>
        <p:spPr>
          <a:xfrm>
            <a:off x="8407213" y="1190167"/>
            <a:ext cx="3677168" cy="2782718"/>
          </a:xfrm>
          <a:prstGeom prst="rect">
            <a:avLst/>
          </a:prstGeom>
        </p:spPr>
      </p:pic>
      <p:pic>
        <p:nvPicPr>
          <p:cNvPr id="12" name="Picture 11">
            <a:extLst>
              <a:ext uri="{FF2B5EF4-FFF2-40B4-BE49-F238E27FC236}">
                <a16:creationId xmlns:a16="http://schemas.microsoft.com/office/drawing/2014/main" id="{8DB036D5-F626-4E73-B368-1338456F57EA}"/>
              </a:ext>
            </a:extLst>
          </p:cNvPr>
          <p:cNvPicPr>
            <a:picLocks noChangeAspect="1"/>
          </p:cNvPicPr>
          <p:nvPr/>
        </p:nvPicPr>
        <p:blipFill rotWithShape="1">
          <a:blip r:embed="rId5"/>
          <a:srcRect t="4025" r="33250"/>
          <a:stretch/>
        </p:blipFill>
        <p:spPr>
          <a:xfrm>
            <a:off x="4580001" y="1100832"/>
            <a:ext cx="3677168" cy="2972554"/>
          </a:xfrm>
          <a:prstGeom prst="rect">
            <a:avLst/>
          </a:prstGeom>
        </p:spPr>
      </p:pic>
    </p:spTree>
    <p:extLst>
      <p:ext uri="{BB962C8B-B14F-4D97-AF65-F5344CB8AC3E}">
        <p14:creationId xmlns:p14="http://schemas.microsoft.com/office/powerpoint/2010/main" val="609598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BFAB9EC-F937-473F-8173-FC151C850753}"/>
              </a:ext>
            </a:extLst>
          </p:cNvPr>
          <p:cNvSpPr>
            <a:spLocks noGrp="1"/>
          </p:cNvSpPr>
          <p:nvPr>
            <p:ph type="title"/>
          </p:nvPr>
        </p:nvSpPr>
        <p:spPr>
          <a:xfrm>
            <a:off x="0" y="-3088"/>
            <a:ext cx="6643456" cy="923279"/>
          </a:xfrm>
        </p:spPr>
        <p:txBody>
          <a:bodyPr/>
          <a:lstStyle/>
          <a:p>
            <a:pPr algn="ctr"/>
            <a:r>
              <a:rPr lang="en-US" dirty="0"/>
              <a:t>Evening Activities</a:t>
            </a:r>
            <a:endParaRPr lang="en-GB" dirty="0"/>
          </a:p>
        </p:txBody>
      </p:sp>
      <p:sp>
        <p:nvSpPr>
          <p:cNvPr id="7" name="Content Placeholder 2">
            <a:extLst>
              <a:ext uri="{FF2B5EF4-FFF2-40B4-BE49-F238E27FC236}">
                <a16:creationId xmlns:a16="http://schemas.microsoft.com/office/drawing/2014/main" id="{D8DED635-A2F1-43ED-B253-D9A693ED309E}"/>
              </a:ext>
            </a:extLst>
          </p:cNvPr>
          <p:cNvSpPr>
            <a:spLocks noGrp="1"/>
          </p:cNvSpPr>
          <p:nvPr>
            <p:ph idx="1"/>
          </p:nvPr>
        </p:nvSpPr>
        <p:spPr>
          <a:xfrm>
            <a:off x="225288" y="820879"/>
            <a:ext cx="11489634" cy="1529156"/>
          </a:xfrm>
        </p:spPr>
        <p:txBody>
          <a:bodyPr>
            <a:normAutofit/>
          </a:bodyPr>
          <a:lstStyle/>
          <a:p>
            <a:pPr marL="0" indent="0">
              <a:buNone/>
            </a:pPr>
            <a:r>
              <a:rPr lang="en-US" dirty="0"/>
              <a:t>Our school team will arrange a program of evening activities designed to keep the children engaged until bedtime. </a:t>
            </a:r>
            <a:endParaRPr lang="en-GB" dirty="0">
              <a:solidFill>
                <a:srgbClr val="FF0000"/>
              </a:solidFill>
            </a:endParaRPr>
          </a:p>
        </p:txBody>
      </p:sp>
      <p:pic>
        <p:nvPicPr>
          <p:cNvPr id="9" name="Picture 8">
            <a:extLst>
              <a:ext uri="{FF2B5EF4-FFF2-40B4-BE49-F238E27FC236}">
                <a16:creationId xmlns:a16="http://schemas.microsoft.com/office/drawing/2014/main" id="{DAFBDDD8-CB34-40FC-AB1B-23823052AF73}"/>
              </a:ext>
            </a:extLst>
          </p:cNvPr>
          <p:cNvPicPr>
            <a:picLocks noChangeAspect="1"/>
          </p:cNvPicPr>
          <p:nvPr/>
        </p:nvPicPr>
        <p:blipFill>
          <a:blip r:embed="rId2"/>
          <a:stretch>
            <a:fillRect/>
          </a:stretch>
        </p:blipFill>
        <p:spPr>
          <a:xfrm>
            <a:off x="6819900" y="4705349"/>
            <a:ext cx="5372100" cy="2152650"/>
          </a:xfrm>
          <a:prstGeom prst="rect">
            <a:avLst/>
          </a:prstGeom>
        </p:spPr>
      </p:pic>
      <p:pic>
        <p:nvPicPr>
          <p:cNvPr id="11" name="Picture 10">
            <a:extLst>
              <a:ext uri="{FF2B5EF4-FFF2-40B4-BE49-F238E27FC236}">
                <a16:creationId xmlns:a16="http://schemas.microsoft.com/office/drawing/2014/main" id="{BE78CE09-4FAD-4E59-9F5F-894EC7D74DDC}"/>
              </a:ext>
            </a:extLst>
          </p:cNvPr>
          <p:cNvPicPr>
            <a:picLocks noChangeAspect="1"/>
          </p:cNvPicPr>
          <p:nvPr/>
        </p:nvPicPr>
        <p:blipFill>
          <a:blip r:embed="rId3"/>
          <a:stretch>
            <a:fillRect/>
          </a:stretch>
        </p:blipFill>
        <p:spPr>
          <a:xfrm>
            <a:off x="6819900" y="1794658"/>
            <a:ext cx="5372100" cy="2939508"/>
          </a:xfrm>
          <a:prstGeom prst="rect">
            <a:avLst/>
          </a:prstGeom>
        </p:spPr>
      </p:pic>
      <p:pic>
        <p:nvPicPr>
          <p:cNvPr id="13" name="Picture 12">
            <a:extLst>
              <a:ext uri="{FF2B5EF4-FFF2-40B4-BE49-F238E27FC236}">
                <a16:creationId xmlns:a16="http://schemas.microsoft.com/office/drawing/2014/main" id="{09275688-9E56-4D4F-A8C1-BD6E8CEF06E8}"/>
              </a:ext>
            </a:extLst>
          </p:cNvPr>
          <p:cNvPicPr>
            <a:picLocks noChangeAspect="1"/>
          </p:cNvPicPr>
          <p:nvPr/>
        </p:nvPicPr>
        <p:blipFill>
          <a:blip r:embed="rId4"/>
          <a:stretch>
            <a:fillRect/>
          </a:stretch>
        </p:blipFill>
        <p:spPr>
          <a:xfrm>
            <a:off x="111859" y="3988143"/>
            <a:ext cx="6805776" cy="2924179"/>
          </a:xfrm>
          <a:prstGeom prst="rect">
            <a:avLst/>
          </a:prstGeom>
        </p:spPr>
      </p:pic>
      <p:pic>
        <p:nvPicPr>
          <p:cNvPr id="15" name="Picture 14">
            <a:extLst>
              <a:ext uri="{FF2B5EF4-FFF2-40B4-BE49-F238E27FC236}">
                <a16:creationId xmlns:a16="http://schemas.microsoft.com/office/drawing/2014/main" id="{1298F095-4408-4EE5-83BC-AD1D97F43C43}"/>
              </a:ext>
            </a:extLst>
          </p:cNvPr>
          <p:cNvPicPr>
            <a:picLocks noChangeAspect="1"/>
          </p:cNvPicPr>
          <p:nvPr/>
        </p:nvPicPr>
        <p:blipFill>
          <a:blip r:embed="rId5"/>
          <a:stretch>
            <a:fillRect/>
          </a:stretch>
        </p:blipFill>
        <p:spPr>
          <a:xfrm>
            <a:off x="111859" y="1817405"/>
            <a:ext cx="3408603" cy="2170738"/>
          </a:xfrm>
          <a:prstGeom prst="rect">
            <a:avLst/>
          </a:prstGeom>
        </p:spPr>
      </p:pic>
      <p:pic>
        <p:nvPicPr>
          <p:cNvPr id="17" name="Picture 16">
            <a:extLst>
              <a:ext uri="{FF2B5EF4-FFF2-40B4-BE49-F238E27FC236}">
                <a16:creationId xmlns:a16="http://schemas.microsoft.com/office/drawing/2014/main" id="{42BF18E9-E757-438A-89DD-7A749A4EADAB}"/>
              </a:ext>
            </a:extLst>
          </p:cNvPr>
          <p:cNvPicPr>
            <a:picLocks noChangeAspect="1"/>
          </p:cNvPicPr>
          <p:nvPr/>
        </p:nvPicPr>
        <p:blipFill>
          <a:blip r:embed="rId6"/>
          <a:stretch>
            <a:fillRect/>
          </a:stretch>
        </p:blipFill>
        <p:spPr>
          <a:xfrm>
            <a:off x="3069060" y="1800523"/>
            <a:ext cx="4087115" cy="2552698"/>
          </a:xfrm>
          <a:prstGeom prst="rect">
            <a:avLst/>
          </a:prstGeom>
        </p:spPr>
      </p:pic>
    </p:spTree>
    <p:extLst>
      <p:ext uri="{BB962C8B-B14F-4D97-AF65-F5344CB8AC3E}">
        <p14:creationId xmlns:p14="http://schemas.microsoft.com/office/powerpoint/2010/main" val="3343396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2D650D9-2A21-4C36-9F43-FE6656AC0928}"/>
              </a:ext>
            </a:extLst>
          </p:cNvPr>
          <p:cNvSpPr>
            <a:spLocks noGrp="1"/>
          </p:cNvSpPr>
          <p:nvPr>
            <p:ph type="title"/>
          </p:nvPr>
        </p:nvSpPr>
        <p:spPr>
          <a:xfrm>
            <a:off x="5471826" y="0"/>
            <a:ext cx="6643456" cy="923279"/>
          </a:xfrm>
        </p:spPr>
        <p:txBody>
          <a:bodyPr/>
          <a:lstStyle/>
          <a:p>
            <a:pPr algn="ctr"/>
            <a:r>
              <a:rPr lang="en-US" dirty="0"/>
              <a:t>The Roundhouse </a:t>
            </a:r>
            <a:endParaRPr lang="en-GB" dirty="0"/>
          </a:p>
        </p:txBody>
      </p:sp>
      <p:sp>
        <p:nvSpPr>
          <p:cNvPr id="5" name="Content Placeholder 2">
            <a:extLst>
              <a:ext uri="{FF2B5EF4-FFF2-40B4-BE49-F238E27FC236}">
                <a16:creationId xmlns:a16="http://schemas.microsoft.com/office/drawing/2014/main" id="{693403C8-6E1E-4887-900C-C8204131FE63}"/>
              </a:ext>
            </a:extLst>
          </p:cNvPr>
          <p:cNvSpPr>
            <a:spLocks noGrp="1"/>
          </p:cNvSpPr>
          <p:nvPr>
            <p:ph idx="1"/>
          </p:nvPr>
        </p:nvSpPr>
        <p:spPr>
          <a:xfrm>
            <a:off x="5471826" y="841182"/>
            <a:ext cx="6643456" cy="1529156"/>
          </a:xfrm>
        </p:spPr>
        <p:txBody>
          <a:bodyPr>
            <a:normAutofit/>
          </a:bodyPr>
          <a:lstStyle/>
          <a:p>
            <a:pPr marL="0" indent="0" algn="ctr">
              <a:buNone/>
            </a:pPr>
            <a:r>
              <a:rPr lang="en-US" dirty="0"/>
              <a:t>During one evening, the classes will visit </a:t>
            </a:r>
            <a:r>
              <a:rPr lang="en-US" dirty="0" err="1"/>
              <a:t>Heatree’s</a:t>
            </a:r>
            <a:r>
              <a:rPr lang="en-US" dirty="0"/>
              <a:t> roundhouse to toast marshmallows, sing songs and tell jokes. </a:t>
            </a:r>
            <a:endParaRPr lang="en-GB" dirty="0"/>
          </a:p>
        </p:txBody>
      </p:sp>
      <p:pic>
        <p:nvPicPr>
          <p:cNvPr id="7170" name="Picture 2" descr="World Challenge training at Heatree Activity Centre | Dartmoor Hiking">
            <a:extLst>
              <a:ext uri="{FF2B5EF4-FFF2-40B4-BE49-F238E27FC236}">
                <a16:creationId xmlns:a16="http://schemas.microsoft.com/office/drawing/2014/main" id="{B84254F6-5CAB-4F27-B71F-CDB7C34581BB}"/>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9145"/>
            <a:ext cx="5352516" cy="26097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755CE1C-2FEF-457E-870D-3D8A69D19869}"/>
              </a:ext>
            </a:extLst>
          </p:cNvPr>
          <p:cNvPicPr>
            <a:picLocks noChangeAspect="1"/>
          </p:cNvPicPr>
          <p:nvPr/>
        </p:nvPicPr>
        <p:blipFill>
          <a:blip r:embed="rId3"/>
          <a:stretch>
            <a:fillRect/>
          </a:stretch>
        </p:blipFill>
        <p:spPr>
          <a:xfrm>
            <a:off x="82292" y="3145361"/>
            <a:ext cx="5389534" cy="2684604"/>
          </a:xfrm>
          <a:prstGeom prst="rect">
            <a:avLst/>
          </a:prstGeom>
        </p:spPr>
      </p:pic>
      <p:pic>
        <p:nvPicPr>
          <p:cNvPr id="9" name="Picture 8">
            <a:extLst>
              <a:ext uri="{FF2B5EF4-FFF2-40B4-BE49-F238E27FC236}">
                <a16:creationId xmlns:a16="http://schemas.microsoft.com/office/drawing/2014/main" id="{94674228-F02A-4419-A641-4565AAE9E77A}"/>
              </a:ext>
            </a:extLst>
          </p:cNvPr>
          <p:cNvPicPr>
            <a:picLocks noChangeAspect="1"/>
          </p:cNvPicPr>
          <p:nvPr/>
        </p:nvPicPr>
        <p:blipFill>
          <a:blip r:embed="rId4"/>
          <a:stretch>
            <a:fillRect/>
          </a:stretch>
        </p:blipFill>
        <p:spPr>
          <a:xfrm>
            <a:off x="6041677" y="3105499"/>
            <a:ext cx="5503753" cy="2764328"/>
          </a:xfrm>
          <a:prstGeom prst="rect">
            <a:avLst/>
          </a:prstGeom>
        </p:spPr>
      </p:pic>
    </p:spTree>
    <p:extLst>
      <p:ext uri="{BB962C8B-B14F-4D97-AF65-F5344CB8AC3E}">
        <p14:creationId xmlns:p14="http://schemas.microsoft.com/office/powerpoint/2010/main" val="923533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5E00A-43CE-4001-A663-CF2085389C0E}"/>
              </a:ext>
            </a:extLst>
          </p:cNvPr>
          <p:cNvSpPr>
            <a:spLocks noGrp="1"/>
          </p:cNvSpPr>
          <p:nvPr>
            <p:ph type="title"/>
          </p:nvPr>
        </p:nvSpPr>
        <p:spPr>
          <a:xfrm>
            <a:off x="838200" y="1"/>
            <a:ext cx="10515600" cy="807867"/>
          </a:xfrm>
        </p:spPr>
        <p:txBody>
          <a:bodyPr/>
          <a:lstStyle/>
          <a:p>
            <a:pPr algn="ctr"/>
            <a:r>
              <a:rPr lang="en-US" dirty="0"/>
              <a:t>Important Messages</a:t>
            </a:r>
            <a:endParaRPr lang="en-GB" dirty="0"/>
          </a:p>
        </p:txBody>
      </p:sp>
      <p:sp>
        <p:nvSpPr>
          <p:cNvPr id="3" name="Content Placeholder 2">
            <a:extLst>
              <a:ext uri="{FF2B5EF4-FFF2-40B4-BE49-F238E27FC236}">
                <a16:creationId xmlns:a16="http://schemas.microsoft.com/office/drawing/2014/main" id="{67AA7C7F-7265-4B80-8161-DBEB9F7F828F}"/>
              </a:ext>
            </a:extLst>
          </p:cNvPr>
          <p:cNvSpPr>
            <a:spLocks noGrp="1"/>
          </p:cNvSpPr>
          <p:nvPr>
            <p:ph idx="1"/>
          </p:nvPr>
        </p:nvSpPr>
        <p:spPr>
          <a:xfrm>
            <a:off x="5832628" y="807868"/>
            <a:ext cx="5521171" cy="5369095"/>
          </a:xfrm>
        </p:spPr>
        <p:txBody>
          <a:bodyPr/>
          <a:lstStyle/>
          <a:p>
            <a:r>
              <a:rPr lang="en-US" dirty="0"/>
              <a:t>Use the kit list to help you decide what to pack.</a:t>
            </a:r>
          </a:p>
          <a:p>
            <a:r>
              <a:rPr lang="en-US" dirty="0"/>
              <a:t>Make sure everything is clearly labeled.</a:t>
            </a:r>
          </a:p>
          <a:p>
            <a:r>
              <a:rPr lang="en-US" dirty="0"/>
              <a:t>Ensure your child knows how to repack the bag at the end of the stay. (We will be on hand to support, but cannot repack for them.)</a:t>
            </a:r>
          </a:p>
          <a:p>
            <a:r>
              <a:rPr lang="en-US" dirty="0"/>
              <a:t>Do not put any food or medication in your child’s luggage.</a:t>
            </a:r>
            <a:endParaRPr lang="en-GB" dirty="0"/>
          </a:p>
        </p:txBody>
      </p:sp>
      <p:pic>
        <p:nvPicPr>
          <p:cNvPr id="4" name="Picture 2" descr="Image result for overpacking">
            <a:extLst>
              <a:ext uri="{FF2B5EF4-FFF2-40B4-BE49-F238E27FC236}">
                <a16:creationId xmlns:a16="http://schemas.microsoft.com/office/drawing/2014/main" id="{29530E13-F5C2-458B-A6F9-7E9A3E9378F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234588"/>
            <a:ext cx="5761608" cy="3832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25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first aid ki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551714"/>
            <a:ext cx="5069973" cy="313252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505698AA-068D-4A2D-BC16-AEF7F48738DE}"/>
              </a:ext>
            </a:extLst>
          </p:cNvPr>
          <p:cNvSpPr>
            <a:spLocks noGrp="1"/>
          </p:cNvSpPr>
          <p:nvPr>
            <p:ph type="title"/>
          </p:nvPr>
        </p:nvSpPr>
        <p:spPr>
          <a:xfrm>
            <a:off x="838200" y="1"/>
            <a:ext cx="10515600" cy="807867"/>
          </a:xfrm>
        </p:spPr>
        <p:txBody>
          <a:bodyPr/>
          <a:lstStyle/>
          <a:p>
            <a:pPr algn="ctr"/>
            <a:r>
              <a:rPr lang="en-US" dirty="0"/>
              <a:t>Medical Information and Medications</a:t>
            </a:r>
            <a:endParaRPr lang="en-GB" dirty="0"/>
          </a:p>
        </p:txBody>
      </p:sp>
      <p:sp>
        <p:nvSpPr>
          <p:cNvPr id="4" name="Content Placeholder 2">
            <a:extLst>
              <a:ext uri="{FF2B5EF4-FFF2-40B4-BE49-F238E27FC236}">
                <a16:creationId xmlns:a16="http://schemas.microsoft.com/office/drawing/2014/main" id="{40D14B84-0781-4656-857E-EB70676F41AD}"/>
              </a:ext>
            </a:extLst>
          </p:cNvPr>
          <p:cNvSpPr>
            <a:spLocks noGrp="1"/>
          </p:cNvSpPr>
          <p:nvPr>
            <p:ph idx="1"/>
          </p:nvPr>
        </p:nvSpPr>
        <p:spPr>
          <a:xfrm>
            <a:off x="4634144" y="841181"/>
            <a:ext cx="7481138" cy="6016817"/>
          </a:xfrm>
        </p:spPr>
        <p:txBody>
          <a:bodyPr>
            <a:normAutofit lnSpcReduction="10000"/>
          </a:bodyPr>
          <a:lstStyle/>
          <a:p>
            <a:pPr marL="0" indent="0" algn="ctr">
              <a:buNone/>
            </a:pPr>
            <a:r>
              <a:rPr lang="en-US" dirty="0"/>
              <a:t>You must complete and return your signed medical form by </a:t>
            </a:r>
            <a:r>
              <a:rPr lang="en-US" dirty="0">
                <a:highlight>
                  <a:srgbClr val="FFFF00"/>
                </a:highlight>
              </a:rPr>
              <a:t>Friday 1</a:t>
            </a:r>
            <a:r>
              <a:rPr lang="en-US" baseline="30000" dirty="0">
                <a:highlight>
                  <a:srgbClr val="FFFF00"/>
                </a:highlight>
              </a:rPr>
              <a:t>st</a:t>
            </a:r>
            <a:r>
              <a:rPr lang="en-US" dirty="0">
                <a:highlight>
                  <a:srgbClr val="FFFF00"/>
                </a:highlight>
              </a:rPr>
              <a:t> May 2026.</a:t>
            </a:r>
          </a:p>
          <a:p>
            <a:pPr marL="0" indent="0" algn="ctr">
              <a:buNone/>
            </a:pPr>
            <a:r>
              <a:rPr lang="en-US" dirty="0"/>
              <a:t>Ensure you include information about any personal needs your child might have. </a:t>
            </a:r>
          </a:p>
          <a:p>
            <a:pPr marL="0" indent="0" algn="ctr">
              <a:buNone/>
            </a:pPr>
            <a:r>
              <a:rPr lang="en-US" dirty="0">
                <a:solidFill>
                  <a:srgbClr val="FF0000"/>
                </a:solidFill>
              </a:rPr>
              <a:t>All information will be treated as highly confidential!</a:t>
            </a:r>
          </a:p>
          <a:p>
            <a:pPr marL="0" indent="0" algn="ctr">
              <a:buNone/>
            </a:pPr>
            <a:endParaRPr lang="en-US" dirty="0">
              <a:solidFill>
                <a:srgbClr val="FF0000"/>
              </a:solidFill>
            </a:endParaRPr>
          </a:p>
          <a:p>
            <a:pPr marL="0" indent="0" algn="ctr">
              <a:buNone/>
            </a:pPr>
            <a:r>
              <a:rPr lang="en-US" dirty="0"/>
              <a:t>Medications must be delivered to the school office, during the week commencing Monday 29</a:t>
            </a:r>
            <a:r>
              <a:rPr lang="en-US" baseline="30000" dirty="0"/>
              <a:t>th</a:t>
            </a:r>
            <a:r>
              <a:rPr lang="en-US" dirty="0"/>
              <a:t> June. </a:t>
            </a:r>
          </a:p>
          <a:p>
            <a:pPr marL="0" indent="0" algn="ctr">
              <a:buNone/>
            </a:pPr>
            <a:r>
              <a:rPr lang="en-US" dirty="0"/>
              <a:t>They must be clearly labeled and in their original packaging. </a:t>
            </a:r>
          </a:p>
          <a:p>
            <a:pPr marL="0" indent="0" algn="ctr">
              <a:buNone/>
            </a:pPr>
            <a:r>
              <a:rPr lang="en-US" dirty="0"/>
              <a:t>To avoid our team being overwhelmed, please only send medication that your child really needs.</a:t>
            </a:r>
            <a:endParaRPr lang="en-GB" dirty="0"/>
          </a:p>
        </p:txBody>
      </p:sp>
      <p:pic>
        <p:nvPicPr>
          <p:cNvPr id="2" name="Picture 1">
            <a:extLst>
              <a:ext uri="{FF2B5EF4-FFF2-40B4-BE49-F238E27FC236}">
                <a16:creationId xmlns:a16="http://schemas.microsoft.com/office/drawing/2014/main" id="{DF5E999A-8521-4542-83C4-A918761F27D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9143" y="4107242"/>
            <a:ext cx="3935001" cy="2327747"/>
          </a:xfrm>
          <a:prstGeom prst="rect">
            <a:avLst/>
          </a:prstGeom>
        </p:spPr>
      </p:pic>
    </p:spTree>
    <p:extLst>
      <p:ext uri="{BB962C8B-B14F-4D97-AF65-F5344CB8AC3E}">
        <p14:creationId xmlns:p14="http://schemas.microsoft.com/office/powerpoint/2010/main" val="2708868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creen time (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49910" y="825624"/>
            <a:ext cx="4459996" cy="445999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hy I'm relaxed about my toddler's 'excessive' screen time | Metro News"/>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96000" y="1713330"/>
            <a:ext cx="5036326" cy="302179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48916" y="5463172"/>
            <a:ext cx="11501354"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Warning: Time away from devices could result in increased face to face socialising, connecting with friends, lower levels of stress, improved sleep and discovering that the real world was also made in HD!</a:t>
            </a:r>
          </a:p>
        </p:txBody>
      </p:sp>
      <p:sp>
        <p:nvSpPr>
          <p:cNvPr id="5" name="Content Placeholder 2">
            <a:extLst>
              <a:ext uri="{FF2B5EF4-FFF2-40B4-BE49-F238E27FC236}">
                <a16:creationId xmlns:a16="http://schemas.microsoft.com/office/drawing/2014/main" id="{B26BFB67-4758-4063-B7C9-AD92283C696E}"/>
              </a:ext>
            </a:extLst>
          </p:cNvPr>
          <p:cNvSpPr>
            <a:spLocks noGrp="1"/>
          </p:cNvSpPr>
          <p:nvPr>
            <p:ph idx="1"/>
          </p:nvPr>
        </p:nvSpPr>
        <p:spPr>
          <a:xfrm>
            <a:off x="158207" y="399497"/>
            <a:ext cx="11875585" cy="674702"/>
          </a:xfrm>
        </p:spPr>
        <p:txBody>
          <a:bodyPr>
            <a:normAutofit/>
          </a:bodyPr>
          <a:lstStyle/>
          <a:p>
            <a:pPr marL="0" indent="0" algn="ctr">
              <a:buNone/>
            </a:pPr>
            <a:r>
              <a:rPr lang="en-US" dirty="0"/>
              <a:t>Electronic devices are not permitted on the trip under any circumstances.</a:t>
            </a:r>
          </a:p>
          <a:p>
            <a:pPr marL="0" indent="0" algn="ctr">
              <a:buNone/>
            </a:pPr>
            <a:endParaRPr lang="en-US" dirty="0"/>
          </a:p>
          <a:p>
            <a:pPr marL="0" indent="0" algn="ctr">
              <a:buNone/>
            </a:pPr>
            <a:endParaRPr lang="en-GB" dirty="0"/>
          </a:p>
        </p:txBody>
      </p:sp>
    </p:spTree>
    <p:extLst>
      <p:ext uri="{BB962C8B-B14F-4D97-AF65-F5344CB8AC3E}">
        <p14:creationId xmlns:p14="http://schemas.microsoft.com/office/powerpoint/2010/main" val="1039478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718" y="1369380"/>
            <a:ext cx="4119239" cy="4119239"/>
          </a:xfrm>
          <a:prstGeom prst="rect">
            <a:avLst/>
          </a:prstGeom>
        </p:spPr>
      </p:pic>
      <p:sp>
        <p:nvSpPr>
          <p:cNvPr id="3" name="Title 1">
            <a:extLst>
              <a:ext uri="{FF2B5EF4-FFF2-40B4-BE49-F238E27FC236}">
                <a16:creationId xmlns:a16="http://schemas.microsoft.com/office/drawing/2014/main" id="{272F5181-691D-4412-A65A-8DB7A51981D7}"/>
              </a:ext>
            </a:extLst>
          </p:cNvPr>
          <p:cNvSpPr>
            <a:spLocks noGrp="1"/>
          </p:cNvSpPr>
          <p:nvPr>
            <p:ph type="title"/>
          </p:nvPr>
        </p:nvSpPr>
        <p:spPr>
          <a:xfrm>
            <a:off x="838200" y="2"/>
            <a:ext cx="10515600" cy="692458"/>
          </a:xfrm>
        </p:spPr>
        <p:txBody>
          <a:bodyPr>
            <a:normAutofit fontScale="90000"/>
          </a:bodyPr>
          <a:lstStyle/>
          <a:p>
            <a:pPr algn="ctr"/>
            <a:r>
              <a:rPr lang="en-US" dirty="0"/>
              <a:t>Updates and Photos</a:t>
            </a:r>
            <a:endParaRPr lang="en-GB" dirty="0"/>
          </a:p>
        </p:txBody>
      </p:sp>
      <p:sp>
        <p:nvSpPr>
          <p:cNvPr id="5" name="Content Placeholder 2">
            <a:extLst>
              <a:ext uri="{FF2B5EF4-FFF2-40B4-BE49-F238E27FC236}">
                <a16:creationId xmlns:a16="http://schemas.microsoft.com/office/drawing/2014/main" id="{1E48D906-56FB-4543-8CC7-BDA7732033A3}"/>
              </a:ext>
            </a:extLst>
          </p:cNvPr>
          <p:cNvSpPr>
            <a:spLocks noGrp="1"/>
          </p:cNvSpPr>
          <p:nvPr>
            <p:ph idx="1"/>
          </p:nvPr>
        </p:nvSpPr>
        <p:spPr>
          <a:xfrm>
            <a:off x="4634144" y="994299"/>
            <a:ext cx="7481138" cy="5863700"/>
          </a:xfrm>
        </p:spPr>
        <p:txBody>
          <a:bodyPr>
            <a:normAutofit fontScale="85000" lnSpcReduction="10000"/>
          </a:bodyPr>
          <a:lstStyle/>
          <a:p>
            <a:pPr marL="0" indent="0" algn="ctr">
              <a:buNone/>
            </a:pPr>
            <a:r>
              <a:rPr lang="en-US" dirty="0"/>
              <a:t>Each day, we will post an update on the class webpage so that you can see the exiting things we have been doing. </a:t>
            </a:r>
          </a:p>
          <a:p>
            <a:pPr marL="0" indent="0" algn="ctr">
              <a:buNone/>
            </a:pPr>
            <a:r>
              <a:rPr lang="en-US" dirty="0"/>
              <a:t>An exact link to this page will be sent out the week before we travel. </a:t>
            </a:r>
          </a:p>
          <a:p>
            <a:pPr marL="0" indent="0" algn="ctr">
              <a:buNone/>
            </a:pPr>
            <a:endParaRPr lang="en-US" dirty="0"/>
          </a:p>
          <a:p>
            <a:pPr marL="0" indent="0" algn="ctr">
              <a:buNone/>
            </a:pPr>
            <a:r>
              <a:rPr lang="en-US" dirty="0"/>
              <a:t>Each group leader will also have a camera with them, that they will use to take photos during our time away. When we return to school, these will be uploaded to a remote part of our website for you to view and download. </a:t>
            </a:r>
          </a:p>
          <a:p>
            <a:pPr marL="0" indent="0" algn="ctr">
              <a:buNone/>
            </a:pPr>
            <a:r>
              <a:rPr lang="en-US" b="1" dirty="0">
                <a:solidFill>
                  <a:srgbClr val="FF0000"/>
                </a:solidFill>
              </a:rPr>
              <a:t>If you do not want your child to be included in this collection, you must contact Miss Scott in writing by Monday 13</a:t>
            </a:r>
            <a:r>
              <a:rPr lang="en-US" b="1" baseline="30000" dirty="0">
                <a:solidFill>
                  <a:srgbClr val="FF0000"/>
                </a:solidFill>
              </a:rPr>
              <a:t>th</a:t>
            </a:r>
            <a:r>
              <a:rPr lang="en-US" b="1" dirty="0">
                <a:solidFill>
                  <a:srgbClr val="FF0000"/>
                </a:solidFill>
              </a:rPr>
              <a:t> June so she can ensure the team are aware.</a:t>
            </a:r>
          </a:p>
          <a:p>
            <a:pPr marL="0" indent="0" algn="ctr">
              <a:buNone/>
            </a:pPr>
            <a:r>
              <a:rPr lang="en-US" dirty="0"/>
              <a:t>(If your child does not have photographic consent, they will automatically not be included unless you update their photographic permissions before the above date.)</a:t>
            </a:r>
            <a:endParaRPr lang="en-GB" dirty="0"/>
          </a:p>
        </p:txBody>
      </p:sp>
    </p:spTree>
    <p:extLst>
      <p:ext uri="{BB962C8B-B14F-4D97-AF65-F5344CB8AC3E}">
        <p14:creationId xmlns:p14="http://schemas.microsoft.com/office/powerpoint/2010/main" val="4106535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heatree"/>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46018" y="759535"/>
            <a:ext cx="4154751" cy="228681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3EEDA5CD-3922-424F-AA3F-65B4A86308E7}"/>
              </a:ext>
            </a:extLst>
          </p:cNvPr>
          <p:cNvSpPr txBox="1">
            <a:spLocks/>
          </p:cNvSpPr>
          <p:nvPr/>
        </p:nvSpPr>
        <p:spPr>
          <a:xfrm>
            <a:off x="186431" y="173608"/>
            <a:ext cx="7022237" cy="692458"/>
          </a:xfrm>
          <a:prstGeom prst="rect">
            <a:avLst/>
          </a:prstGeom>
        </p:spPr>
        <p:txBody>
          <a:bodyPr vert="horz" lIns="91440" tIns="45720" rIns="91440" bIns="45720" rtlCol="0" anchor="b">
            <a:normAutofit fontScale="8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prstClr val="black"/>
                </a:solidFill>
                <a:effectLst/>
                <a:uLnTx/>
                <a:uFillTx/>
                <a:latin typeface="Calibri Light" panose="020F0302020204030204"/>
                <a:ea typeface="+mj-ea"/>
                <a:cs typeface="+mj-cs"/>
              </a:rPr>
              <a:t>Further Information </a:t>
            </a:r>
            <a:endParaRPr kumimoji="0" lang="en-GB" sz="60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
        <p:nvSpPr>
          <p:cNvPr id="8" name="Content Placeholder 2">
            <a:extLst>
              <a:ext uri="{FF2B5EF4-FFF2-40B4-BE49-F238E27FC236}">
                <a16:creationId xmlns:a16="http://schemas.microsoft.com/office/drawing/2014/main" id="{B3B2377C-5860-4E16-86F0-38381F4B3282}"/>
              </a:ext>
            </a:extLst>
          </p:cNvPr>
          <p:cNvSpPr txBox="1">
            <a:spLocks/>
          </p:cNvSpPr>
          <p:nvPr/>
        </p:nvSpPr>
        <p:spPr>
          <a:xfrm>
            <a:off x="0" y="994300"/>
            <a:ext cx="7022237" cy="58637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If you would like to learn more about the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rPr>
              <a:t>centre</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please visit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rPr>
              <a:t>Heatree’s</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website:</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www.heatree.org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get a further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rPr>
              <a:t>flavour</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of what the trip will be like, you could view the video montage from our school last year! </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Bishop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hlinkClick r:id="rId4"/>
              </a:rPr>
              <a:t>Chavasse</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 Primary School -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hlinkClick r:id="rId4"/>
              </a:rPr>
              <a:t>Heatree</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 2024 - Year 6 residential</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7303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298</TotalTime>
  <Words>861</Words>
  <Application>Microsoft Office PowerPoint</Application>
  <PresentationFormat>Widescreen</PresentationFormat>
  <Paragraphs>79</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Heatree Information Evening</vt:lpstr>
      <vt:lpstr>Monday 6th July – Friday 10th July 2026</vt:lpstr>
      <vt:lpstr>Located in Dartmoor National Park</vt:lpstr>
      <vt:lpstr>Monday 6th July 2026</vt:lpstr>
      <vt:lpstr>The Centre </vt:lpstr>
      <vt:lpstr>Accommodation </vt:lpstr>
      <vt:lpstr>Meals </vt:lpstr>
      <vt:lpstr>Morning and Afternoon Briefings </vt:lpstr>
      <vt:lpstr>Activity Program</vt:lpstr>
      <vt:lpstr>Activity Program</vt:lpstr>
      <vt:lpstr>Evening Activities</vt:lpstr>
      <vt:lpstr>The Roundhouse </vt:lpstr>
      <vt:lpstr>Important Messages</vt:lpstr>
      <vt:lpstr>Medical Information and Medications</vt:lpstr>
      <vt:lpstr>PowerPoint Presentation</vt:lpstr>
      <vt:lpstr>Updates and Photos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Information Evening 2025</dc:title>
  <dc:creator>Sarah Scott</dc:creator>
  <cp:lastModifiedBy>Nicola Stanton</cp:lastModifiedBy>
  <cp:revision>9</cp:revision>
  <dcterms:created xsi:type="dcterms:W3CDTF">2025-04-12T20:56:55Z</dcterms:created>
  <dcterms:modified xsi:type="dcterms:W3CDTF">2026-03-23T12:43:28Z</dcterms:modified>
</cp:coreProperties>
</file>