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A694255-90F3-4802-80C6-3EA36D93ED31}">
          <p14:sldIdLst>
            <p14:sldId id="256"/>
            <p14:sldId id="257"/>
          </p14:sldIdLst>
        </p14:section>
        <p14:section name="Untitled Section" id="{D285EAB2-9FCA-4218-AE7F-E13A5617E588}">
          <p14:sldIdLst>
            <p14:sldId id="258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23748E-684A-48B8-BE37-290808A2C8AF}" v="12" dt="2026-01-13T13:04:26.7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33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3" y="17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32"/>
    </p:cViewPr>
  </p:sorterViewPr>
  <p:notesViewPr>
    <p:cSldViewPr snapToGrid="0">
      <p:cViewPr varScale="1">
        <p:scale>
          <a:sx n="48" d="100"/>
          <a:sy n="48" d="100"/>
        </p:scale>
        <p:origin x="2752" y="3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FBBA6A-92D4-4099-BAA7-10F2D62E59A2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8C195F-6B44-469D-AAA8-B30F6CB18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778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8C195F-6B44-469D-AAA8-B30F6CB1857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317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47D1F-6F65-7A6C-1031-2D6D0AE367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C25FE6-B320-13C9-B6D2-EBEA7D92D8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53C9AC-24F3-F315-EA7E-C37FCCFAE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014B-C132-4E63-AA3F-0C9DAE98BE1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B4339E-155E-946D-CBE2-B21FE891F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E43665-C4AF-4560-A978-7D75A0F34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A832A-2FC5-440F-AAF9-781E014B0C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132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FFF7D-80AC-B779-31B1-14535B507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0DC524-19F8-16F2-2230-29BD5BDE46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34DC8F-43E3-5E89-7EE9-B3233885D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014B-C132-4E63-AA3F-0C9DAE98BE1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88294-44DF-2D7F-8543-F4E37D092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244245-8B16-D46D-5910-D3E91295B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A832A-2FC5-440F-AAF9-781E014B0C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529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72CCA-FE46-BCF6-6700-B6CBD5BA5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E4A44E-8FF3-E587-F8A2-A95BDAFF39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1BCBAC-4489-26BF-EAAA-14E03E61B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014B-C132-4E63-AA3F-0C9DAE98BE1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DB36EB-D100-70C4-064B-211CCBC2F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FC09E9-436B-256E-6A45-3EE443DAC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A832A-2FC5-440F-AAF9-781E014B0C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21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4DCD4-2438-0F19-65FA-F4D5D3383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731FE-5839-63B8-A568-7FC8B4C2A3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0F2628-8B98-16E9-E4E6-F321CBABAE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D01472-97AE-DA77-287F-2C223C4DC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014B-C132-4E63-AA3F-0C9DAE98BE1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22314E-9532-0CEF-BAF5-2C9BC3C51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904EF-37CC-6430-3B0F-4F70204F6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A832A-2FC5-440F-AAF9-781E014B0C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728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A65B0-A5BA-640B-843E-878B9D376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015BED-B213-6F40-CCAA-96AF858227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601ABE-0736-2714-710C-BD163444C4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022333-0A1E-5C47-272C-7D31D9D3A0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B82767-A981-7FC1-B57B-6B50FD0E88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E670E2-965A-B726-5843-2B2DB65BE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014B-C132-4E63-AA3F-0C9DAE98BE1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537BE7-0132-DF64-D4AC-EB02710C0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B58B14-6822-EFBD-E0C1-12042D7A8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A832A-2FC5-440F-AAF9-781E014B0C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163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B9BE2-9A62-42BD-BDD8-477272CA5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3F76E3-9A57-F72F-0863-689C6BBD3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014B-C132-4E63-AA3F-0C9DAE98BE1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8AF038-4A23-F0A3-31AA-0DF4BE7D0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37FF77-A71C-3751-A29A-C222D32C6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A832A-2FC5-440F-AAF9-781E014B0C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134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3B5E04-A321-2388-464E-FBE8A3AB2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014B-C132-4E63-AA3F-0C9DAE98BE1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F1F280-3E9E-4D99-8D21-B716A2B7A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6C7E80-F194-4811-54FF-0FCEBA92E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A832A-2FC5-440F-AAF9-781E014B0C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279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594E9-8E71-0B28-546D-4A666A16D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E58ECB-BE1B-5EAC-688D-B70414026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CEBD86-2C6A-D4E3-56D3-808714AE5E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497C17-C80C-074C-09FC-1DB8C1358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014B-C132-4E63-AA3F-0C9DAE98BE1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A5ECB1-A512-A6DD-6F7A-B00E5B59F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524968-991F-E779-36C5-D130E904B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A832A-2FC5-440F-AAF9-781E014B0C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396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9A8A3-BB16-71AB-D509-1A53C5F6F2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D86984-1ADB-E6D2-0E79-8390EA9C08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771316-B0A1-671C-3A52-5589E21BA4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E83322-E302-E596-C660-DC406550E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014B-C132-4E63-AA3F-0C9DAE98BE1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F02358-A8BF-A2EB-4E01-4FDEF7438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36EB52-2DFA-DB50-1140-8BEF6CB4C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A832A-2FC5-440F-AAF9-781E014B0C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055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15E98-09FA-7367-4AA5-369BB7E3D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954353-E7BA-E289-D28A-7340B8C050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E6B865-A101-3500-6FB5-6D5F5D800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014B-C132-4E63-AA3F-0C9DAE98BE1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49953-BF63-5BC0-0307-6D2416196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A2221A-6023-C811-E3E0-C18804EA6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A832A-2FC5-440F-AAF9-781E014B0C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590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39E8E4-DB9C-E90F-D446-AECC2955FB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50DE12-F7F9-09BF-DEFA-117BD107D8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B4D51-33DF-34AB-019E-D138B0334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014B-C132-4E63-AA3F-0C9DAE98BE1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64E23C-BBC5-48F0-AAD7-FBC431C09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8EB6C-6997-AA25-05A4-1CA5CC1CE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A832A-2FC5-440F-AAF9-781E014B0C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501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81E307-C68A-D029-BFA8-70F7F7B1CC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1BEC67-A5C0-7F3D-27A3-3B3096AEFF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C4FFB-B55E-FD85-9B37-D137BD67AF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85014B-C132-4E63-AA3F-0C9DAE98BE1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E154F4-2B19-17C0-B0BE-436B375839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9FCFD7-8860-87B3-055C-81F4564755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0A832A-2FC5-440F-AAF9-781E014B0C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492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3" name="Arc 32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9FBFA0-0C4C-489B-7D6B-8669C9774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5608" y="314420"/>
            <a:ext cx="6478843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Accounts Overview Spending / </a:t>
            </a:r>
            <a:r>
              <a:rPr lang="en-US" sz="31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Fcst</a:t>
            </a:r>
            <a:r>
              <a:rPr lang="en-US" sz="3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12</a:t>
            </a:r>
            <a:r>
              <a:rPr lang="en-US" sz="3100" b="1" kern="1200" baseline="300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</a:t>
            </a:r>
            <a:r>
              <a:rPr lang="en-US" sz="3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January 2026</a:t>
            </a: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4E7ED9-AD92-059F-88C5-08CF51C2A4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8605" y="1954402"/>
            <a:ext cx="5835842" cy="3482929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E1E3B7-139F-79BF-E0AF-F20BC674E72A}"/>
              </a:ext>
            </a:extLst>
          </p:cNvPr>
          <p:cNvSpPr txBox="1"/>
          <p:nvPr/>
        </p:nvSpPr>
        <p:spPr>
          <a:xfrm>
            <a:off x="7395878" y="1770679"/>
            <a:ext cx="5458838" cy="4192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/>
              <a:t>Actual funds in the bank £10,370.03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/>
              <a:t>Funds Committed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/>
              <a:t>KS2, KS2 Wall £4691.30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/>
              <a:t>Minibus £2,000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/>
              <a:t>Sensory Pannels £1800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/>
              <a:t>Disco expenses £260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/>
              <a:t>Total £ 8451.30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/>
              <a:t>Funds Committed TBC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/>
              <a:t>Total £0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/>
              <a:t>Total act + tbc= £8451.30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B11A72-AC53-1DF1-C2AE-E44F96D510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93525" y="5888450"/>
            <a:ext cx="953222" cy="944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437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5" name="Arc 54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4E2843-A2AF-87EF-1A8D-6457C57B14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0899" y="213679"/>
            <a:ext cx="6334365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800" b="1" kern="1200" dirty="0">
                <a:latin typeface="+mj-lt"/>
                <a:ea typeface="+mj-ea"/>
                <a:cs typeface="+mj-cs"/>
              </a:rPr>
              <a:t>Fundraising Highlights: 2025–26 vs LY</a:t>
            </a:r>
            <a:br>
              <a:rPr lang="en-US" sz="2800" kern="1200" dirty="0">
                <a:latin typeface="+mj-lt"/>
                <a:ea typeface="+mj-ea"/>
                <a:cs typeface="+mj-cs"/>
              </a:rPr>
            </a:br>
            <a:endParaRPr lang="en-US" sz="2800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FF19947-060E-15EA-5949-0FDAB31FA2AB}"/>
              </a:ext>
            </a:extLst>
          </p:cNvPr>
          <p:cNvSpPr txBox="1">
            <a:spLocks/>
          </p:cNvSpPr>
          <p:nvPr/>
        </p:nvSpPr>
        <p:spPr>
          <a:xfrm>
            <a:off x="8976709" y="1043791"/>
            <a:ext cx="3902262" cy="61516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br>
              <a:rPr lang="en-GB" sz="4800">
                <a:solidFill>
                  <a:schemeClr val="tx2"/>
                </a:solidFill>
              </a:rPr>
            </a:br>
            <a:endParaRPr lang="en-GB" sz="4800">
              <a:solidFill>
                <a:schemeClr val="tx2"/>
              </a:solidFill>
            </a:endParaRPr>
          </a:p>
        </p:txBody>
      </p:sp>
      <p:graphicFrame>
        <p:nvGraphicFramePr>
          <p:cNvPr id="48" name="Content Placeholder 6">
            <a:extLst>
              <a:ext uri="{FF2B5EF4-FFF2-40B4-BE49-F238E27FC236}">
                <a16:creationId xmlns:a16="http://schemas.microsoft.com/office/drawing/2014/main" id="{CE48D9D3-7953-1E3F-E304-219298C4AAE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7770788"/>
              </p:ext>
            </p:extLst>
          </p:nvPr>
        </p:nvGraphicFramePr>
        <p:xfrm>
          <a:off x="1336431" y="1203173"/>
          <a:ext cx="9888278" cy="4032219"/>
        </p:xfrm>
        <a:graphic>
          <a:graphicData uri="http://schemas.openxmlformats.org/drawingml/2006/table">
            <a:tbl>
              <a:tblPr firstRow="1" bandRow="1">
                <a:solidFill>
                  <a:srgbClr val="F2F2F2">
                    <a:alpha val="30196"/>
                  </a:srgbClr>
                </a:solidFill>
              </a:tblPr>
              <a:tblGrid>
                <a:gridCol w="2976017">
                  <a:extLst>
                    <a:ext uri="{9D8B030D-6E8A-4147-A177-3AD203B41FA5}">
                      <a16:colId xmlns:a16="http://schemas.microsoft.com/office/drawing/2014/main" val="871263306"/>
                    </a:ext>
                  </a:extLst>
                </a:gridCol>
                <a:gridCol w="1776894">
                  <a:extLst>
                    <a:ext uri="{9D8B030D-6E8A-4147-A177-3AD203B41FA5}">
                      <a16:colId xmlns:a16="http://schemas.microsoft.com/office/drawing/2014/main" val="2502690501"/>
                    </a:ext>
                  </a:extLst>
                </a:gridCol>
                <a:gridCol w="1776894">
                  <a:extLst>
                    <a:ext uri="{9D8B030D-6E8A-4147-A177-3AD203B41FA5}">
                      <a16:colId xmlns:a16="http://schemas.microsoft.com/office/drawing/2014/main" val="4005461417"/>
                    </a:ext>
                  </a:extLst>
                </a:gridCol>
                <a:gridCol w="3358473">
                  <a:extLst>
                    <a:ext uri="{9D8B030D-6E8A-4147-A177-3AD203B41FA5}">
                      <a16:colId xmlns:a16="http://schemas.microsoft.com/office/drawing/2014/main" val="232015244"/>
                    </a:ext>
                  </a:extLst>
                </a:gridCol>
              </a:tblGrid>
              <a:tr h="78390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Event and activites 2025-26</a:t>
                      </a:r>
                    </a:p>
                  </a:txBody>
                  <a:tcPr marL="116834" marR="15428" marT="89872" marB="89872" anchor="ctr">
                    <a:lnL w="1905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Net income 2025-26</a:t>
                      </a:r>
                    </a:p>
                  </a:txBody>
                  <a:tcPr marL="116834" marR="15428" marT="89872" marB="8987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Net income 2024-25</a:t>
                      </a:r>
                    </a:p>
                  </a:txBody>
                  <a:tcPr marL="116834" marR="15428" marT="89872" marB="8987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Net income varience </a:t>
                      </a:r>
                    </a:p>
                  </a:txBody>
                  <a:tcPr marL="116834" marR="15428" marT="89872" marB="8987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9661626"/>
                  </a:ext>
                </a:extLst>
              </a:tr>
              <a:tr h="40675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Dragon Boat race</a:t>
                      </a:r>
                    </a:p>
                  </a:txBody>
                  <a:tcPr marL="116834" marR="15428" marT="89872" marB="89872" anchor="b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£234.52</a:t>
                      </a:r>
                    </a:p>
                  </a:txBody>
                  <a:tcPr marL="116834" marR="15428" marT="89872" marB="89872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16834" marR="15428" marT="89872" marB="89872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£234.52</a:t>
                      </a:r>
                    </a:p>
                  </a:txBody>
                  <a:tcPr marL="116834" marR="15428" marT="89872" marB="89872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8750845"/>
                  </a:ext>
                </a:extLst>
              </a:tr>
              <a:tr h="40675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Quiz + AGM</a:t>
                      </a:r>
                    </a:p>
                  </a:txBody>
                  <a:tcPr marL="116834" marR="15428" marT="89872" marB="89872" anchor="b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£419.11</a:t>
                      </a:r>
                    </a:p>
                  </a:txBody>
                  <a:tcPr marL="116834" marR="15428" marT="89872" marB="89872" anchor="b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£624.92</a:t>
                      </a:r>
                    </a:p>
                  </a:txBody>
                  <a:tcPr marL="116834" marR="15428" marT="89872" marB="89872" anchor="b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-£205.81</a:t>
                      </a:r>
                    </a:p>
                  </a:txBody>
                  <a:tcPr marL="116834" marR="15428" marT="89872" marB="89872" anchor="b">
                    <a:lnL w="6350" cap="flat" cmpd="sng" algn="ctr">
                      <a:noFill/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2602438"/>
                  </a:ext>
                </a:extLst>
              </a:tr>
              <a:tr h="60726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Uniform Sales October </a:t>
                      </a:r>
                    </a:p>
                  </a:txBody>
                  <a:tcPr marL="116834" marR="15428" marT="89872" marB="89872" anchor="b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£269.35</a:t>
                      </a:r>
                    </a:p>
                  </a:txBody>
                  <a:tcPr marL="116834" marR="15428" marT="89872" marB="89872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16834" marR="15428" marT="89872" marB="89872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£0.00</a:t>
                      </a:r>
                    </a:p>
                  </a:txBody>
                  <a:tcPr marL="116834" marR="15428" marT="89872" marB="89872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818878"/>
                  </a:ext>
                </a:extLst>
              </a:tr>
              <a:tr h="60726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Uniform Sales November </a:t>
                      </a:r>
                    </a:p>
                  </a:txBody>
                  <a:tcPr marL="116834" marR="15428" marT="89872" marB="89872" anchor="b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£231.75</a:t>
                      </a:r>
                    </a:p>
                  </a:txBody>
                  <a:tcPr marL="116834" marR="15428" marT="89872" marB="89872" anchor="b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£677.88</a:t>
                      </a:r>
                    </a:p>
                  </a:txBody>
                  <a:tcPr marL="116834" marR="15428" marT="89872" marB="89872" anchor="b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-£176.78</a:t>
                      </a:r>
                    </a:p>
                  </a:txBody>
                  <a:tcPr marL="116834" marR="15428" marT="89872" marB="89872" anchor="b">
                    <a:lnL w="6350" cap="flat" cmpd="sng" algn="ctr">
                      <a:noFill/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8356493"/>
                  </a:ext>
                </a:extLst>
              </a:tr>
              <a:tr h="40675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Xmas Fair</a:t>
                      </a:r>
                    </a:p>
                  </a:txBody>
                  <a:tcPr marL="116834" marR="15428" marT="89872" marB="89872" anchor="b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£3,227.87</a:t>
                      </a:r>
                    </a:p>
                  </a:txBody>
                  <a:tcPr marL="116834" marR="15428" marT="89872" marB="89872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£3,119.26</a:t>
                      </a:r>
                    </a:p>
                  </a:txBody>
                  <a:tcPr marL="116834" marR="15428" marT="89872" marB="89872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£108.61</a:t>
                      </a:r>
                    </a:p>
                  </a:txBody>
                  <a:tcPr marL="116834" marR="15428" marT="89872" marB="89872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9011171"/>
                  </a:ext>
                </a:extLst>
              </a:tr>
              <a:tr h="40675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Xmas Grotto </a:t>
                      </a:r>
                    </a:p>
                  </a:txBody>
                  <a:tcPr marL="116834" marR="15428" marT="89872" marB="89872" anchor="b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£1,540.65</a:t>
                      </a:r>
                    </a:p>
                  </a:txBody>
                  <a:tcPr marL="116834" marR="15428" marT="89872" marB="89872" anchor="b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£203.53</a:t>
                      </a:r>
                    </a:p>
                  </a:txBody>
                  <a:tcPr marL="116834" marR="15428" marT="89872" marB="89872" anchor="b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£1,337.12</a:t>
                      </a:r>
                    </a:p>
                  </a:txBody>
                  <a:tcPr marL="116834" marR="15428" marT="89872" marB="89872" anchor="b">
                    <a:lnL w="6350" cap="flat" cmpd="sng" algn="ctr">
                      <a:noFill/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9957616"/>
                  </a:ext>
                </a:extLst>
              </a:tr>
              <a:tr h="40675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February Disco</a:t>
                      </a:r>
                    </a:p>
                  </a:txBody>
                  <a:tcPr marL="116834" marR="15428" marT="89872" marB="89872" anchor="b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£0.00</a:t>
                      </a:r>
                    </a:p>
                  </a:txBody>
                  <a:tcPr marL="116834" marR="15428" marT="89872" marB="89872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£571.16</a:t>
                      </a:r>
                    </a:p>
                  </a:txBody>
                  <a:tcPr marL="116834" marR="15428" marT="89872" marB="89872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400" b="0" i="0" u="none" strike="noStrike" cap="none" spc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-£571.16</a:t>
                      </a:r>
                    </a:p>
                  </a:txBody>
                  <a:tcPr marL="116834" marR="15428" marT="89872" marB="89872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5961730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F2632981-7A6A-D34B-7344-EF4D74B818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0942" y="5899441"/>
            <a:ext cx="951058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678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8B9AA7C6-5E5A-498E-A6DF-A943376E0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83EAB11A-76F7-48F4-9B4F-5BFDF4BF96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300" y="2385102"/>
            <a:ext cx="574091" cy="2087796"/>
            <a:chOff x="209668" y="2857422"/>
            <a:chExt cx="463662" cy="2087796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74D4C416-D5F4-4F6F-A6F1-87A21CD4FC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423947" y="2857422"/>
              <a:ext cx="249383" cy="20877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C6AC1C30-21C6-4BF6-93EE-B211D7A85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09668" y="2857423"/>
              <a:ext cx="1" cy="208779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81E140AE-0ABF-47C8-BF32-7D2F0CF2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631767"/>
            <a:ext cx="11111729" cy="575240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F239A74-E0D9-9658-BBB1-36B2C0801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618" y="158573"/>
            <a:ext cx="3248261" cy="5761937"/>
          </a:xfrm>
        </p:spPr>
        <p:txBody>
          <a:bodyPr anchor="ctr">
            <a:normAutofit/>
          </a:bodyPr>
          <a:lstStyle/>
          <a:p>
            <a:r>
              <a:rPr lang="en-GB" sz="4000" b="1" dirty="0"/>
              <a:t>Fundraising Highlights: </a:t>
            </a:r>
            <a:br>
              <a:rPr lang="en-GB" sz="4000" b="1" dirty="0"/>
            </a:br>
            <a:r>
              <a:rPr lang="en-GB" sz="4000" b="1" dirty="0"/>
              <a:t>2025–26 vs LY</a:t>
            </a:r>
            <a:endParaRPr lang="en-GB" sz="4000" dirty="0"/>
          </a:p>
        </p:txBody>
      </p:sp>
      <p:sp>
        <p:nvSpPr>
          <p:cNvPr id="54" name="Content Placeholder 2">
            <a:extLst>
              <a:ext uri="{FF2B5EF4-FFF2-40B4-BE49-F238E27FC236}">
                <a16:creationId xmlns:a16="http://schemas.microsoft.com/office/drawing/2014/main" id="{9C04F52B-E632-C375-DF54-5A7142534E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1879" y="158573"/>
            <a:ext cx="6713012" cy="592051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400" dirty="0"/>
              <a:t>The previous table shows how our PTA fundraising activities have performed in </a:t>
            </a:r>
            <a:r>
              <a:rPr lang="en-GB" sz="1400" b="1" dirty="0"/>
              <a:t>2025/26</a:t>
            </a:r>
            <a:r>
              <a:rPr lang="en-GB" sz="1400" dirty="0"/>
              <a:t> compared with the previous year. </a:t>
            </a:r>
          </a:p>
          <a:p>
            <a:pPr marL="0" indent="0">
              <a:buNone/>
            </a:pPr>
            <a:r>
              <a:rPr lang="en-GB" sz="1400" dirty="0"/>
              <a:t>We ran the following events so far this year all of which contributed valuable funds:</a:t>
            </a:r>
          </a:p>
          <a:p>
            <a:pPr lvl="1"/>
            <a:r>
              <a:rPr lang="en-GB" sz="1400" b="1" dirty="0"/>
              <a:t>Dragon Boat Race</a:t>
            </a:r>
            <a:r>
              <a:rPr lang="en-GB" sz="1400" dirty="0"/>
              <a:t> raised </a:t>
            </a:r>
            <a:r>
              <a:rPr lang="en-GB" sz="1400" b="1" dirty="0"/>
              <a:t>£234.52</a:t>
            </a:r>
            <a:endParaRPr lang="en-GB" sz="1400" dirty="0"/>
          </a:p>
          <a:p>
            <a:pPr lvl="1"/>
            <a:r>
              <a:rPr lang="en-GB" sz="1400" b="1" dirty="0"/>
              <a:t>Uniform Sales October November December </a:t>
            </a:r>
            <a:r>
              <a:rPr lang="en-GB" sz="1400" dirty="0"/>
              <a:t>generated </a:t>
            </a:r>
            <a:r>
              <a:rPr lang="en-GB" sz="1400" b="1" dirty="0"/>
              <a:t>£501.10</a:t>
            </a:r>
          </a:p>
          <a:p>
            <a:pPr lvl="2"/>
            <a:r>
              <a:rPr lang="en-GB" sz="1400" dirty="0"/>
              <a:t>Uniform sales are currently lower than last year; however, it’s important to note that this comparison is against </a:t>
            </a:r>
            <a:r>
              <a:rPr lang="en-GB" sz="1400" b="1" dirty="0"/>
              <a:t>last year’s full-year figure</a:t>
            </a:r>
            <a:r>
              <a:rPr lang="en-GB" sz="1400" dirty="0"/>
              <a:t>, while </a:t>
            </a:r>
            <a:r>
              <a:rPr lang="en-GB" sz="1400" b="1" dirty="0"/>
              <a:t>only two months of sales</a:t>
            </a:r>
            <a:r>
              <a:rPr lang="en-GB" sz="1400" dirty="0"/>
              <a:t> are included so far this year.</a:t>
            </a:r>
          </a:p>
          <a:p>
            <a:pPr lvl="2"/>
            <a:r>
              <a:rPr lang="en-GB" sz="1400" dirty="0"/>
              <a:t>Following the </a:t>
            </a:r>
            <a:r>
              <a:rPr lang="en-GB" sz="1400" b="1" dirty="0"/>
              <a:t>investment in the uniform shop</a:t>
            </a:r>
            <a:r>
              <a:rPr lang="en-GB" sz="1400" dirty="0"/>
              <a:t>, we have already seen </a:t>
            </a:r>
            <a:r>
              <a:rPr lang="en-GB" sz="1400" b="1" dirty="0"/>
              <a:t>increased demand from parents</a:t>
            </a:r>
            <a:r>
              <a:rPr lang="en-GB" sz="1400" dirty="0"/>
              <a:t>, driven by permanent opening hours and improved, more convenient shopping conditions. Sales will continue to be </a:t>
            </a:r>
            <a:r>
              <a:rPr lang="en-GB" sz="1400" b="1" dirty="0"/>
              <a:t>monitored throughout the year</a:t>
            </a:r>
            <a:r>
              <a:rPr lang="en-GB" sz="1400" dirty="0"/>
              <a:t>, and we are </a:t>
            </a:r>
            <a:r>
              <a:rPr lang="en-GB" sz="1400" b="1" dirty="0"/>
              <a:t>forecasting a positive overall figure by year-end</a:t>
            </a:r>
            <a:endParaRPr lang="en-GB" sz="1400" dirty="0"/>
          </a:p>
          <a:p>
            <a:pPr lvl="1"/>
            <a:r>
              <a:rPr lang="en-GB" sz="1400" b="1" dirty="0"/>
              <a:t>Donations in November</a:t>
            </a:r>
            <a:r>
              <a:rPr lang="en-GB" sz="1400" dirty="0"/>
              <a:t> </a:t>
            </a:r>
            <a:r>
              <a:rPr lang="en-GB" sz="1400" b="1" dirty="0"/>
              <a:t>£30.00</a:t>
            </a:r>
            <a:endParaRPr lang="en-GB" sz="1400" dirty="0"/>
          </a:p>
          <a:p>
            <a:pPr marL="0" lvl="0" indent="0">
              <a:buNone/>
            </a:pPr>
            <a:r>
              <a:rPr lang="en-GB" sz="1400" b="1" dirty="0"/>
              <a:t>Christmas fundraising </a:t>
            </a:r>
            <a:r>
              <a:rPr lang="en-GB" sz="1400" dirty="0"/>
              <a:t>:</a:t>
            </a:r>
          </a:p>
          <a:p>
            <a:pPr lvl="1"/>
            <a:r>
              <a:rPr lang="en-GB" sz="1400" dirty="0"/>
              <a:t>The </a:t>
            </a:r>
            <a:r>
              <a:rPr lang="en-GB" sz="1400" b="1" dirty="0"/>
              <a:t>Xmas Fair</a:t>
            </a:r>
            <a:r>
              <a:rPr lang="en-GB" sz="1400" dirty="0"/>
              <a:t> exceeded last year’s total, raising an extra </a:t>
            </a:r>
            <a:r>
              <a:rPr lang="en-GB" sz="1400" b="1" dirty="0"/>
              <a:t>£108.61</a:t>
            </a:r>
            <a:endParaRPr lang="en-GB" sz="1400" dirty="0"/>
          </a:p>
          <a:p>
            <a:pPr lvl="1"/>
            <a:r>
              <a:rPr lang="en-GB" sz="1400" dirty="0"/>
              <a:t>The </a:t>
            </a:r>
            <a:r>
              <a:rPr lang="en-GB" sz="1400" b="1" dirty="0"/>
              <a:t>Xmas Grotto</a:t>
            </a:r>
            <a:r>
              <a:rPr lang="en-GB" sz="1400" dirty="0"/>
              <a:t> saw an outstanding increase of </a:t>
            </a:r>
            <a:r>
              <a:rPr lang="en-GB" sz="1400" b="1" dirty="0"/>
              <a:t>£1,337.12</a:t>
            </a:r>
            <a:r>
              <a:rPr lang="en-GB" sz="1400" dirty="0"/>
              <a:t>, making it one of our most successful events. </a:t>
            </a:r>
          </a:p>
          <a:p>
            <a:pPr lvl="2"/>
            <a:r>
              <a:rPr lang="en-GB" sz="1400" dirty="0"/>
              <a:t>The </a:t>
            </a:r>
            <a:r>
              <a:rPr lang="en-GB" sz="1400" b="1" dirty="0"/>
              <a:t>Xmas Grotto performed exceptionally well</a:t>
            </a:r>
            <a:r>
              <a:rPr lang="en-GB" sz="1400" dirty="0"/>
              <a:t>, delivering a significant increase in net income compared to last year. This was largely due to </a:t>
            </a:r>
            <a:r>
              <a:rPr lang="en-GB" sz="1400" b="1" dirty="0"/>
              <a:t>effective cost management</a:t>
            </a:r>
            <a:r>
              <a:rPr lang="en-GB" sz="1400" dirty="0"/>
              <a:t>, with most decorations and props already purchased in the previous year. Reusing these items helped keep expenses low and </a:t>
            </a:r>
            <a:r>
              <a:rPr lang="en-GB" sz="1400" b="1" dirty="0"/>
              <a:t>maximised the overall return</a:t>
            </a:r>
            <a:r>
              <a:rPr lang="en-GB" sz="1400" dirty="0"/>
              <a:t> from the event.</a:t>
            </a:r>
          </a:p>
          <a:p>
            <a:endParaRPr lang="en-GB" sz="1000" dirty="0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1B53084E-0BAF-CFA3-86BB-3FD7213B12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5728" y="5911690"/>
            <a:ext cx="951058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75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371</Words>
  <Application>Microsoft Office PowerPoint</Application>
  <PresentationFormat>Widescreen</PresentationFormat>
  <Paragraphs>63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Office Theme</vt:lpstr>
      <vt:lpstr>Accounts Overview Spending / Fcst 12th January 2026</vt:lpstr>
      <vt:lpstr>Fundraising Highlights: 2025–26 vs LY </vt:lpstr>
      <vt:lpstr>Fundraising Highlights:  2025–26 vs LY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Accounts Overview Spending / Fcst 12th January 2026</dc:title>
  <dc:creator>Sarah Wainwright</dc:creator>
  <cp:lastModifiedBy>Nicola Stanton</cp:lastModifiedBy>
  <cp:revision>3</cp:revision>
  <dcterms:created xsi:type="dcterms:W3CDTF">2025-12-02T13:41:16Z</dcterms:created>
  <dcterms:modified xsi:type="dcterms:W3CDTF">2026-01-16T13:01:48Z</dcterms:modified>
</cp:coreProperties>
</file>