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handoutMasterIdLst>
    <p:handoutMasterId r:id="rId32"/>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88" r:id="rId15"/>
    <p:sldId id="270" r:id="rId16"/>
    <p:sldId id="283" r:id="rId17"/>
    <p:sldId id="284" r:id="rId18"/>
    <p:sldId id="285" r:id="rId19"/>
    <p:sldId id="271" r:id="rId20"/>
    <p:sldId id="272" r:id="rId21"/>
    <p:sldId id="273" r:id="rId22"/>
    <p:sldId id="286" r:id="rId23"/>
    <p:sldId id="274" r:id="rId24"/>
    <p:sldId id="275" r:id="rId25"/>
    <p:sldId id="276" r:id="rId26"/>
    <p:sldId id="277" r:id="rId27"/>
    <p:sldId id="279" r:id="rId28"/>
    <p:sldId id="280" r:id="rId29"/>
    <p:sldId id="281"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20"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C6E9600-82EB-47F3-85D1-6F60A27A51A7}" type="datetimeFigureOut">
              <a:rPr lang="en-GB" smtClean="0"/>
              <a:t>27/01/2020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768DB8-671F-4A20-8843-452D780BEFA3}" type="slidenum">
              <a:rPr lang="en-GB" smtClean="0"/>
              <a:t>‹#›</a:t>
            </a:fld>
            <a:endParaRPr lang="en-GB"/>
          </a:p>
        </p:txBody>
      </p:sp>
    </p:spTree>
    <p:extLst>
      <p:ext uri="{BB962C8B-B14F-4D97-AF65-F5344CB8AC3E}">
        <p14:creationId xmlns:p14="http://schemas.microsoft.com/office/powerpoint/2010/main" val="3335462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0EE4FBE-6AB5-4B4F-9434-70360A096776}" type="datetimeFigureOut">
              <a:rPr lang="en-GB" smtClean="0"/>
              <a:t>27/01/2020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C6CD11C-0DC6-4E4E-8858-C796DC2D944B}" type="slidenum">
              <a:rPr lang="en-GB" smtClean="0"/>
              <a:t>‹#›</a:t>
            </a:fld>
            <a:endParaRPr lang="en-GB"/>
          </a:p>
        </p:txBody>
      </p:sp>
    </p:spTree>
    <p:extLst>
      <p:ext uri="{BB962C8B-B14F-4D97-AF65-F5344CB8AC3E}">
        <p14:creationId xmlns:p14="http://schemas.microsoft.com/office/powerpoint/2010/main" val="73756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a:t>
            </a:fld>
            <a:endParaRPr lang="en-GB"/>
          </a:p>
        </p:txBody>
      </p:sp>
    </p:spTree>
    <p:extLst>
      <p:ext uri="{BB962C8B-B14F-4D97-AF65-F5344CB8AC3E}">
        <p14:creationId xmlns:p14="http://schemas.microsoft.com/office/powerpoint/2010/main" val="54078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10</a:t>
            </a:fld>
            <a:endParaRPr lang="en-GB"/>
          </a:p>
        </p:txBody>
      </p:sp>
    </p:spTree>
    <p:extLst>
      <p:ext uri="{BB962C8B-B14F-4D97-AF65-F5344CB8AC3E}">
        <p14:creationId xmlns:p14="http://schemas.microsoft.com/office/powerpoint/2010/main" val="329173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11</a:t>
            </a:fld>
            <a:endParaRPr lang="en-GB"/>
          </a:p>
        </p:txBody>
      </p:sp>
    </p:spTree>
    <p:extLst>
      <p:ext uri="{BB962C8B-B14F-4D97-AF65-F5344CB8AC3E}">
        <p14:creationId xmlns:p14="http://schemas.microsoft.com/office/powerpoint/2010/main" val="213867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12</a:t>
            </a:fld>
            <a:endParaRPr lang="en-GB"/>
          </a:p>
        </p:txBody>
      </p:sp>
    </p:spTree>
    <p:extLst>
      <p:ext uri="{BB962C8B-B14F-4D97-AF65-F5344CB8AC3E}">
        <p14:creationId xmlns:p14="http://schemas.microsoft.com/office/powerpoint/2010/main" val="7842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13</a:t>
            </a:fld>
            <a:endParaRPr lang="en-GB"/>
          </a:p>
        </p:txBody>
      </p:sp>
    </p:spTree>
    <p:extLst>
      <p:ext uri="{BB962C8B-B14F-4D97-AF65-F5344CB8AC3E}">
        <p14:creationId xmlns:p14="http://schemas.microsoft.com/office/powerpoint/2010/main" val="127077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15</a:t>
            </a:fld>
            <a:endParaRPr lang="en-GB"/>
          </a:p>
        </p:txBody>
      </p:sp>
    </p:spTree>
    <p:extLst>
      <p:ext uri="{BB962C8B-B14F-4D97-AF65-F5344CB8AC3E}">
        <p14:creationId xmlns:p14="http://schemas.microsoft.com/office/powerpoint/2010/main" val="289426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16</a:t>
            </a:fld>
            <a:endParaRPr lang="en-GB"/>
          </a:p>
        </p:txBody>
      </p:sp>
    </p:spTree>
    <p:extLst>
      <p:ext uri="{BB962C8B-B14F-4D97-AF65-F5344CB8AC3E}">
        <p14:creationId xmlns:p14="http://schemas.microsoft.com/office/powerpoint/2010/main" val="413050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17</a:t>
            </a:fld>
            <a:endParaRPr lang="en-GB"/>
          </a:p>
        </p:txBody>
      </p:sp>
    </p:spTree>
    <p:extLst>
      <p:ext uri="{BB962C8B-B14F-4D97-AF65-F5344CB8AC3E}">
        <p14:creationId xmlns:p14="http://schemas.microsoft.com/office/powerpoint/2010/main" val="414975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18</a:t>
            </a:fld>
            <a:endParaRPr lang="en-GB"/>
          </a:p>
        </p:txBody>
      </p:sp>
    </p:spTree>
    <p:extLst>
      <p:ext uri="{BB962C8B-B14F-4D97-AF65-F5344CB8AC3E}">
        <p14:creationId xmlns:p14="http://schemas.microsoft.com/office/powerpoint/2010/main" val="68426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19</a:t>
            </a:fld>
            <a:endParaRPr lang="en-GB"/>
          </a:p>
        </p:txBody>
      </p:sp>
    </p:spTree>
    <p:extLst>
      <p:ext uri="{BB962C8B-B14F-4D97-AF65-F5344CB8AC3E}">
        <p14:creationId xmlns:p14="http://schemas.microsoft.com/office/powerpoint/2010/main" val="3261687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20</a:t>
            </a:fld>
            <a:endParaRPr lang="en-GB"/>
          </a:p>
        </p:txBody>
      </p:sp>
    </p:spTree>
    <p:extLst>
      <p:ext uri="{BB962C8B-B14F-4D97-AF65-F5344CB8AC3E}">
        <p14:creationId xmlns:p14="http://schemas.microsoft.com/office/powerpoint/2010/main" val="257660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a:t>
            </a:fld>
            <a:endParaRPr lang="en-GB"/>
          </a:p>
        </p:txBody>
      </p:sp>
    </p:spTree>
    <p:extLst>
      <p:ext uri="{BB962C8B-B14F-4D97-AF65-F5344CB8AC3E}">
        <p14:creationId xmlns:p14="http://schemas.microsoft.com/office/powerpoint/2010/main" val="103851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21</a:t>
            </a:fld>
            <a:endParaRPr lang="en-GB"/>
          </a:p>
        </p:txBody>
      </p:sp>
    </p:spTree>
    <p:extLst>
      <p:ext uri="{BB962C8B-B14F-4D97-AF65-F5344CB8AC3E}">
        <p14:creationId xmlns:p14="http://schemas.microsoft.com/office/powerpoint/2010/main" val="1188967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22</a:t>
            </a:fld>
            <a:endParaRPr lang="en-GB"/>
          </a:p>
        </p:txBody>
      </p:sp>
    </p:spTree>
    <p:extLst>
      <p:ext uri="{BB962C8B-B14F-4D97-AF65-F5344CB8AC3E}">
        <p14:creationId xmlns:p14="http://schemas.microsoft.com/office/powerpoint/2010/main" val="2979177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23</a:t>
            </a:fld>
            <a:endParaRPr lang="en-GB"/>
          </a:p>
        </p:txBody>
      </p:sp>
    </p:spTree>
    <p:extLst>
      <p:ext uri="{BB962C8B-B14F-4D97-AF65-F5344CB8AC3E}">
        <p14:creationId xmlns:p14="http://schemas.microsoft.com/office/powerpoint/2010/main" val="2545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24</a:t>
            </a:fld>
            <a:endParaRPr lang="en-GB"/>
          </a:p>
        </p:txBody>
      </p:sp>
    </p:spTree>
    <p:extLst>
      <p:ext uri="{BB962C8B-B14F-4D97-AF65-F5344CB8AC3E}">
        <p14:creationId xmlns:p14="http://schemas.microsoft.com/office/powerpoint/2010/main" val="4125554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25</a:t>
            </a:fld>
            <a:endParaRPr lang="en-GB"/>
          </a:p>
        </p:txBody>
      </p:sp>
    </p:spTree>
    <p:extLst>
      <p:ext uri="{BB962C8B-B14F-4D97-AF65-F5344CB8AC3E}">
        <p14:creationId xmlns:p14="http://schemas.microsoft.com/office/powerpoint/2010/main" val="358428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26</a:t>
            </a:fld>
            <a:endParaRPr lang="en-GB"/>
          </a:p>
        </p:txBody>
      </p:sp>
    </p:spTree>
    <p:extLst>
      <p:ext uri="{BB962C8B-B14F-4D97-AF65-F5344CB8AC3E}">
        <p14:creationId xmlns:p14="http://schemas.microsoft.com/office/powerpoint/2010/main" val="1953954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27</a:t>
            </a:fld>
            <a:endParaRPr lang="en-GB"/>
          </a:p>
        </p:txBody>
      </p:sp>
    </p:spTree>
    <p:extLst>
      <p:ext uri="{BB962C8B-B14F-4D97-AF65-F5344CB8AC3E}">
        <p14:creationId xmlns:p14="http://schemas.microsoft.com/office/powerpoint/2010/main" val="38080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28</a:t>
            </a:fld>
            <a:endParaRPr lang="en-GB"/>
          </a:p>
        </p:txBody>
      </p:sp>
    </p:spTree>
    <p:extLst>
      <p:ext uri="{BB962C8B-B14F-4D97-AF65-F5344CB8AC3E}">
        <p14:creationId xmlns:p14="http://schemas.microsoft.com/office/powerpoint/2010/main" val="1493751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29</a:t>
            </a:fld>
            <a:endParaRPr lang="en-GB"/>
          </a:p>
        </p:txBody>
      </p:sp>
    </p:spTree>
    <p:extLst>
      <p:ext uri="{BB962C8B-B14F-4D97-AF65-F5344CB8AC3E}">
        <p14:creationId xmlns:p14="http://schemas.microsoft.com/office/powerpoint/2010/main" val="192660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3</a:t>
            </a:fld>
            <a:endParaRPr lang="en-GB"/>
          </a:p>
        </p:txBody>
      </p:sp>
    </p:spTree>
    <p:extLst>
      <p:ext uri="{BB962C8B-B14F-4D97-AF65-F5344CB8AC3E}">
        <p14:creationId xmlns:p14="http://schemas.microsoft.com/office/powerpoint/2010/main" val="64738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4</a:t>
            </a:fld>
            <a:endParaRPr lang="en-GB"/>
          </a:p>
        </p:txBody>
      </p:sp>
    </p:spTree>
    <p:extLst>
      <p:ext uri="{BB962C8B-B14F-4D97-AF65-F5344CB8AC3E}">
        <p14:creationId xmlns:p14="http://schemas.microsoft.com/office/powerpoint/2010/main" val="358192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5</a:t>
            </a:fld>
            <a:endParaRPr lang="en-GB"/>
          </a:p>
        </p:txBody>
      </p:sp>
    </p:spTree>
    <p:extLst>
      <p:ext uri="{BB962C8B-B14F-4D97-AF65-F5344CB8AC3E}">
        <p14:creationId xmlns:p14="http://schemas.microsoft.com/office/powerpoint/2010/main" val="35976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6</a:t>
            </a:fld>
            <a:endParaRPr lang="en-GB"/>
          </a:p>
        </p:txBody>
      </p:sp>
    </p:spTree>
    <p:extLst>
      <p:ext uri="{BB962C8B-B14F-4D97-AF65-F5344CB8AC3E}">
        <p14:creationId xmlns:p14="http://schemas.microsoft.com/office/powerpoint/2010/main" val="184744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7</a:t>
            </a:fld>
            <a:endParaRPr lang="en-GB"/>
          </a:p>
        </p:txBody>
      </p:sp>
    </p:spTree>
    <p:extLst>
      <p:ext uri="{BB962C8B-B14F-4D97-AF65-F5344CB8AC3E}">
        <p14:creationId xmlns:p14="http://schemas.microsoft.com/office/powerpoint/2010/main" val="92113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8</a:t>
            </a:fld>
            <a:endParaRPr lang="en-GB"/>
          </a:p>
        </p:txBody>
      </p:sp>
    </p:spTree>
    <p:extLst>
      <p:ext uri="{BB962C8B-B14F-4D97-AF65-F5344CB8AC3E}">
        <p14:creationId xmlns:p14="http://schemas.microsoft.com/office/powerpoint/2010/main" val="107225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6CD11C-0DC6-4E4E-8858-C796DC2D944B}" type="slidenum">
              <a:rPr lang="en-GB" smtClean="0"/>
              <a:t>9</a:t>
            </a:fld>
            <a:endParaRPr lang="en-GB"/>
          </a:p>
        </p:txBody>
      </p:sp>
    </p:spTree>
    <p:extLst>
      <p:ext uri="{BB962C8B-B14F-4D97-AF65-F5344CB8AC3E}">
        <p14:creationId xmlns:p14="http://schemas.microsoft.com/office/powerpoint/2010/main" val="406473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a:xfrm>
            <a:off x="3623733" y="6117336"/>
            <a:ext cx="3609438" cy="365125"/>
          </a:xfrm>
        </p:spPr>
        <p:txBody>
          <a:bodyPr/>
          <a:lstStyle/>
          <a:p>
            <a:endParaRPr lang="en-GB"/>
          </a:p>
        </p:txBody>
      </p:sp>
      <p:sp>
        <p:nvSpPr>
          <p:cNvPr id="6" name="Slide Number Placeholder 5"/>
          <p:cNvSpPr>
            <a:spLocks noGrp="1"/>
          </p:cNvSpPr>
          <p:nvPr>
            <p:ph type="sldNum" sz="quarter" idx="12"/>
          </p:nvPr>
        </p:nvSpPr>
        <p:spPr>
          <a:xfrm>
            <a:off x="8275320" y="6117336"/>
            <a:ext cx="411480" cy="365125"/>
          </a:xfrm>
        </p:spPr>
        <p:txBody>
          <a:bodyPr/>
          <a:lstStyle/>
          <a:p>
            <a:fld id="{A0A5D3A4-5D46-4873-9BC4-310669C31E4F}" type="slidenum">
              <a:rPr lang="en-GB" smtClean="0"/>
              <a:t>‹#›</a:t>
            </a:fld>
            <a:endParaRPr lang="en-GB"/>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12356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8DEB5-3D74-4E58-AC14-1952653C18EC}"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104706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324966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1330776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332116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294973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2215652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256154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412545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a:xfrm>
            <a:off x="1972647" y="6108173"/>
            <a:ext cx="5314517" cy="365125"/>
          </a:xfrm>
        </p:spPr>
        <p:txBody>
          <a:bodyPr/>
          <a:lstStyle/>
          <a:p>
            <a:endParaRPr lang="en-GB"/>
          </a:p>
        </p:txBody>
      </p:sp>
      <p:sp>
        <p:nvSpPr>
          <p:cNvPr id="6" name="Slide Number Placeholder 5"/>
          <p:cNvSpPr>
            <a:spLocks noGrp="1"/>
          </p:cNvSpPr>
          <p:nvPr>
            <p:ph type="sldNum" sz="quarter" idx="12"/>
          </p:nvPr>
        </p:nvSpPr>
        <p:spPr>
          <a:xfrm>
            <a:off x="8258967" y="6108173"/>
            <a:ext cx="427833" cy="365125"/>
          </a:xfrm>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161492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C8DEB5-3D74-4E58-AC14-1952653C18EC}"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73317" y="6116070"/>
            <a:ext cx="413483" cy="365125"/>
          </a:xfrm>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189719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C8DEB5-3D74-4E58-AC14-1952653C18EC}"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261835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C8DEB5-3D74-4E58-AC14-1952653C18EC}" type="datetimeFigureOut">
              <a:rPr lang="en-GB" smtClean="0"/>
              <a:t>27/01/2020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229448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C8DEB5-3D74-4E58-AC14-1952653C18EC}" type="datetimeFigureOut">
              <a:rPr lang="en-GB" smtClean="0"/>
              <a:t>27/01/2020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231657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DEB5-3D74-4E58-AC14-1952653C18EC}" type="datetimeFigureOut">
              <a:rPr lang="en-GB" smtClean="0"/>
              <a:t>27/01/2020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371677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8DEB5-3D74-4E58-AC14-1952653C18EC}"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23579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8DEB5-3D74-4E58-AC14-1952653C18EC}"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A5D3A4-5D46-4873-9BC4-310669C31E4F}" type="slidenum">
              <a:rPr lang="en-GB" smtClean="0"/>
              <a:t>‹#›</a:t>
            </a:fld>
            <a:endParaRPr lang="en-GB"/>
          </a:p>
        </p:txBody>
      </p:sp>
    </p:spTree>
    <p:extLst>
      <p:ext uri="{BB962C8B-B14F-4D97-AF65-F5344CB8AC3E}">
        <p14:creationId xmlns:p14="http://schemas.microsoft.com/office/powerpoint/2010/main" val="315796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C8DEB5-3D74-4E58-AC14-1952653C18EC}" type="datetimeFigureOut">
              <a:rPr lang="en-GB" smtClean="0"/>
              <a:t>27/01/2020</a:t>
            </a:fld>
            <a:endParaRPr lang="en-GB"/>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A5D3A4-5D46-4873-9BC4-310669C31E4F}" type="slidenum">
              <a:rPr lang="en-GB" smtClean="0"/>
              <a:t>‹#›</a:t>
            </a:fld>
            <a:endParaRPr lang="en-GB"/>
          </a:p>
        </p:txBody>
      </p:sp>
    </p:spTree>
    <p:extLst>
      <p:ext uri="{BB962C8B-B14F-4D97-AF65-F5344CB8AC3E}">
        <p14:creationId xmlns:p14="http://schemas.microsoft.com/office/powerpoint/2010/main" val="8843914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smtClean="0">
                <a:solidFill>
                  <a:srgbClr val="002060"/>
                </a:solidFill>
              </a:rPr>
              <a:t>Bishop </a:t>
            </a:r>
            <a:r>
              <a:rPr lang="en-GB" b="1" dirty="0" err="1" smtClean="0">
                <a:solidFill>
                  <a:srgbClr val="002060"/>
                </a:solidFill>
              </a:rPr>
              <a:t>Chavasse</a:t>
            </a:r>
            <a:r>
              <a:rPr lang="en-GB" b="1" dirty="0" smtClean="0">
                <a:solidFill>
                  <a:srgbClr val="002060"/>
                </a:solidFill>
              </a:rPr>
              <a:t> C of E Primary School</a:t>
            </a:r>
            <a:br>
              <a:rPr lang="en-GB" b="1" dirty="0" smtClean="0">
                <a:solidFill>
                  <a:srgbClr val="002060"/>
                </a:solidFill>
              </a:rPr>
            </a:br>
            <a:r>
              <a:rPr lang="en-GB" b="1" dirty="0" smtClean="0">
                <a:solidFill>
                  <a:srgbClr val="002060"/>
                </a:solidFill>
              </a:rPr>
              <a:t>Writing Workshop</a:t>
            </a:r>
            <a:r>
              <a:rPr lang="en-GB" dirty="0" smtClean="0"/>
              <a:t>	</a:t>
            </a:r>
            <a:endParaRPr lang="en-GB" dirty="0"/>
          </a:p>
        </p:txBody>
      </p:sp>
      <p:sp>
        <p:nvSpPr>
          <p:cNvPr id="3" name="Subtitle 2"/>
          <p:cNvSpPr>
            <a:spLocks noGrp="1"/>
          </p:cNvSpPr>
          <p:nvPr>
            <p:ph type="subTitle" idx="1"/>
          </p:nvPr>
        </p:nvSpPr>
        <p:spPr/>
        <p:txBody>
          <a:bodyPr>
            <a:normAutofit/>
          </a:bodyPr>
          <a:lstStyle/>
          <a:p>
            <a:r>
              <a:rPr lang="en-GB" sz="4000" dirty="0" smtClean="0">
                <a:solidFill>
                  <a:srgbClr val="002060"/>
                </a:solidFill>
              </a:rPr>
              <a:t>27</a:t>
            </a:r>
            <a:r>
              <a:rPr lang="en-GB" sz="4000" baseline="30000" dirty="0" smtClean="0">
                <a:solidFill>
                  <a:srgbClr val="002060"/>
                </a:solidFill>
              </a:rPr>
              <a:t>th</a:t>
            </a:r>
            <a:r>
              <a:rPr lang="en-GB" sz="4000" dirty="0" smtClean="0">
                <a:solidFill>
                  <a:srgbClr val="002060"/>
                </a:solidFill>
              </a:rPr>
              <a:t> January 2020</a:t>
            </a:r>
            <a:endParaRPr lang="en-GB" sz="4000" dirty="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650302"/>
            <a:ext cx="723146" cy="854627"/>
          </a:xfrm>
          <a:prstGeom prst="rect">
            <a:avLst/>
          </a:prstGeom>
        </p:spPr>
      </p:pic>
    </p:spTree>
    <p:extLst>
      <p:ext uri="{BB962C8B-B14F-4D97-AF65-F5344CB8AC3E}">
        <p14:creationId xmlns:p14="http://schemas.microsoft.com/office/powerpoint/2010/main" val="331812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83567"/>
          </a:xfrm>
        </p:spPr>
        <p:txBody>
          <a:bodyPr/>
          <a:lstStyle/>
          <a:p>
            <a:r>
              <a:rPr lang="en-GB" b="1" dirty="0" smtClean="0">
                <a:solidFill>
                  <a:srgbClr val="002060"/>
                </a:solidFill>
              </a:rPr>
              <a:t>Consonants represent words</a:t>
            </a:r>
            <a:endParaRPr lang="en-GB" b="1" dirty="0">
              <a:solidFill>
                <a:srgbClr val="002060"/>
              </a:solidFill>
            </a:endParaRPr>
          </a:p>
        </p:txBody>
      </p:sp>
      <p:sp>
        <p:nvSpPr>
          <p:cNvPr id="3" name="Content Placeholder 2"/>
          <p:cNvSpPr>
            <a:spLocks noGrp="1"/>
          </p:cNvSpPr>
          <p:nvPr>
            <p:ph idx="1"/>
          </p:nvPr>
        </p:nvSpPr>
        <p:spPr>
          <a:xfrm>
            <a:off x="1403648" y="3933056"/>
            <a:ext cx="7704667" cy="3332816"/>
          </a:xfrm>
        </p:spPr>
        <p:txBody>
          <a:bodyPr>
            <a:normAutofit/>
          </a:bodyPr>
          <a:lstStyle/>
          <a:p>
            <a:r>
              <a:rPr lang="en-GB" sz="2400" dirty="0" smtClean="0">
                <a:solidFill>
                  <a:srgbClr val="0070C0"/>
                </a:solidFill>
              </a:rPr>
              <a:t>Your child begins to leave spaces between their words and may often mix upper and lowercase letters in their writing.</a:t>
            </a:r>
          </a:p>
          <a:p>
            <a:r>
              <a:rPr lang="en-GB" sz="2400" dirty="0" smtClean="0">
                <a:solidFill>
                  <a:srgbClr val="0070C0"/>
                </a:solidFill>
              </a:rPr>
              <a:t>Usually they write sentences that tell ideas</a:t>
            </a:r>
            <a:endParaRPr lang="en-GB" sz="2400" dirty="0">
              <a:solidFill>
                <a:srgbClr val="0070C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68760"/>
            <a:ext cx="5544616" cy="315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752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704667" cy="1097633"/>
          </a:xfrm>
        </p:spPr>
        <p:txBody>
          <a:bodyPr>
            <a:normAutofit/>
          </a:bodyPr>
          <a:lstStyle/>
          <a:p>
            <a:r>
              <a:rPr lang="en-GB" b="1" dirty="0" smtClean="0">
                <a:solidFill>
                  <a:srgbClr val="002060"/>
                </a:solidFill>
              </a:rPr>
              <a:t>Initial, middle and final sounds</a:t>
            </a:r>
            <a:endParaRPr lang="en-GB" b="1" dirty="0">
              <a:solidFill>
                <a:srgbClr val="002060"/>
              </a:solidFill>
            </a:endParaRPr>
          </a:p>
        </p:txBody>
      </p:sp>
      <p:sp>
        <p:nvSpPr>
          <p:cNvPr id="3" name="Content Placeholder 2"/>
          <p:cNvSpPr>
            <a:spLocks noGrp="1"/>
          </p:cNvSpPr>
          <p:nvPr>
            <p:ph idx="1"/>
          </p:nvPr>
        </p:nvSpPr>
        <p:spPr>
          <a:xfrm>
            <a:off x="982133" y="3861048"/>
            <a:ext cx="7704667" cy="2138768"/>
          </a:xfrm>
        </p:spPr>
        <p:txBody>
          <a:bodyPr/>
          <a:lstStyle/>
          <a:p>
            <a:r>
              <a:rPr lang="en-GB" dirty="0" smtClean="0">
                <a:solidFill>
                  <a:srgbClr val="0070C0"/>
                </a:solidFill>
              </a:rPr>
              <a:t>Children in this phase may spell correctly some sight words, familiar words and names, and environmental print. Other words are spelled the way they sound.</a:t>
            </a:r>
          </a:p>
          <a:p>
            <a:r>
              <a:rPr lang="en-GB" dirty="0" smtClean="0">
                <a:solidFill>
                  <a:srgbClr val="0070C0"/>
                </a:solidFill>
              </a:rPr>
              <a:t>Their writing is readable</a:t>
            </a:r>
            <a:endParaRPr lang="en-GB" dirty="0">
              <a:solidFill>
                <a:srgbClr val="0070C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052736"/>
            <a:ext cx="4032448" cy="254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467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83567"/>
          </a:xfrm>
        </p:spPr>
        <p:txBody>
          <a:bodyPr/>
          <a:lstStyle/>
          <a:p>
            <a:r>
              <a:rPr lang="en-GB" b="1" dirty="0" smtClean="0">
                <a:solidFill>
                  <a:srgbClr val="002060"/>
                </a:solidFill>
              </a:rPr>
              <a:t>Transitional Phase</a:t>
            </a:r>
            <a:endParaRPr lang="en-GB" b="1" dirty="0">
              <a:solidFill>
                <a:srgbClr val="002060"/>
              </a:solidFill>
            </a:endParaRPr>
          </a:p>
        </p:txBody>
      </p:sp>
      <p:sp>
        <p:nvSpPr>
          <p:cNvPr id="3" name="Content Placeholder 2"/>
          <p:cNvSpPr>
            <a:spLocks noGrp="1"/>
          </p:cNvSpPr>
          <p:nvPr>
            <p:ph idx="1"/>
          </p:nvPr>
        </p:nvSpPr>
        <p:spPr>
          <a:xfrm>
            <a:off x="1403648" y="4653136"/>
            <a:ext cx="7704667" cy="1850736"/>
          </a:xfrm>
        </p:spPr>
        <p:txBody>
          <a:bodyPr/>
          <a:lstStyle/>
          <a:p>
            <a:r>
              <a:rPr lang="en-GB" dirty="0" smtClean="0">
                <a:solidFill>
                  <a:srgbClr val="0070C0"/>
                </a:solidFill>
              </a:rPr>
              <a:t>This writing is readable and approaches conventional spelling.</a:t>
            </a:r>
          </a:p>
          <a:p>
            <a:r>
              <a:rPr lang="en-GB" dirty="0" smtClean="0">
                <a:solidFill>
                  <a:srgbClr val="0070C0"/>
                </a:solidFill>
              </a:rPr>
              <a:t>The writing is interspersed with words that are in standard form and have standard letter patterns</a:t>
            </a:r>
            <a:endParaRPr lang="en-GB" dirty="0">
              <a:solidFill>
                <a:srgbClr val="0070C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68760"/>
            <a:ext cx="5472608" cy="304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161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39551"/>
          </a:xfrm>
        </p:spPr>
        <p:txBody>
          <a:bodyPr/>
          <a:lstStyle/>
          <a:p>
            <a:r>
              <a:rPr lang="en-GB" b="1" dirty="0" smtClean="0">
                <a:solidFill>
                  <a:srgbClr val="002060"/>
                </a:solidFill>
              </a:rPr>
              <a:t>Standard spelling</a:t>
            </a:r>
            <a:endParaRPr lang="en-GB" b="1" dirty="0">
              <a:solidFill>
                <a:srgbClr val="002060"/>
              </a:solidFill>
            </a:endParaRPr>
          </a:p>
        </p:txBody>
      </p:sp>
      <p:sp>
        <p:nvSpPr>
          <p:cNvPr id="3" name="Content Placeholder 2"/>
          <p:cNvSpPr>
            <a:spLocks noGrp="1"/>
          </p:cNvSpPr>
          <p:nvPr>
            <p:ph idx="1"/>
          </p:nvPr>
        </p:nvSpPr>
        <p:spPr>
          <a:xfrm>
            <a:off x="1331640" y="3933056"/>
            <a:ext cx="7704667" cy="2786840"/>
          </a:xfrm>
        </p:spPr>
        <p:txBody>
          <a:bodyPr/>
          <a:lstStyle/>
          <a:p>
            <a:r>
              <a:rPr lang="en-GB" dirty="0" smtClean="0">
                <a:solidFill>
                  <a:srgbClr val="0070C0"/>
                </a:solidFill>
              </a:rPr>
              <a:t>Children in this phase can spell most words correctly and are developing an understanding of root words - </a:t>
            </a:r>
            <a:r>
              <a:rPr lang="en-GB" dirty="0">
                <a:solidFill>
                  <a:srgbClr val="0070C0"/>
                </a:solidFill>
              </a:rPr>
              <a:t>a basic word </a:t>
            </a:r>
            <a:r>
              <a:rPr lang="en-GB" dirty="0" smtClean="0">
                <a:solidFill>
                  <a:srgbClr val="0070C0"/>
                </a:solidFill>
              </a:rPr>
              <a:t>without a </a:t>
            </a:r>
            <a:r>
              <a:rPr lang="en-GB" b="1" dirty="0" smtClean="0">
                <a:solidFill>
                  <a:srgbClr val="00B050"/>
                </a:solidFill>
              </a:rPr>
              <a:t>prefix</a:t>
            </a:r>
            <a:r>
              <a:rPr lang="en-GB" dirty="0" smtClean="0"/>
              <a:t> or </a:t>
            </a:r>
            <a:r>
              <a:rPr lang="en-GB" b="1" dirty="0" smtClean="0">
                <a:solidFill>
                  <a:srgbClr val="FF0000"/>
                </a:solidFill>
              </a:rPr>
              <a:t>suffix</a:t>
            </a:r>
            <a:r>
              <a:rPr lang="en-GB" dirty="0" smtClean="0"/>
              <a:t> added </a:t>
            </a:r>
            <a:r>
              <a:rPr lang="en-GB" dirty="0"/>
              <a:t>to </a:t>
            </a:r>
            <a:r>
              <a:rPr lang="en-GB" dirty="0" smtClean="0"/>
              <a:t>it e.g. normal = </a:t>
            </a:r>
            <a:r>
              <a:rPr lang="en-GB" b="1" dirty="0" smtClean="0">
                <a:solidFill>
                  <a:srgbClr val="00B050"/>
                </a:solidFill>
              </a:rPr>
              <a:t>ab</a:t>
            </a:r>
            <a:r>
              <a:rPr lang="en-GB" i="1" dirty="0" smtClean="0">
                <a:solidFill>
                  <a:srgbClr val="0070C0"/>
                </a:solidFill>
              </a:rPr>
              <a:t>normal</a:t>
            </a:r>
            <a:r>
              <a:rPr lang="en-GB" dirty="0" smtClean="0">
                <a:solidFill>
                  <a:srgbClr val="0070C0"/>
                </a:solidFill>
              </a:rPr>
              <a:t> and </a:t>
            </a:r>
            <a:r>
              <a:rPr lang="en-GB" i="1" dirty="0" smtClean="0">
                <a:solidFill>
                  <a:srgbClr val="0070C0"/>
                </a:solidFill>
              </a:rPr>
              <a:t>normal</a:t>
            </a:r>
            <a:r>
              <a:rPr lang="en-GB" b="1" dirty="0" smtClean="0">
                <a:solidFill>
                  <a:srgbClr val="FF0000"/>
                </a:solidFill>
              </a:rPr>
              <a:t>ity</a:t>
            </a:r>
            <a:r>
              <a:rPr lang="en-GB" dirty="0" smtClean="0"/>
              <a:t>, </a:t>
            </a:r>
            <a:r>
              <a:rPr lang="en-GB" dirty="0" smtClean="0">
                <a:solidFill>
                  <a:srgbClr val="0070C0"/>
                </a:solidFill>
              </a:rPr>
              <a:t>compound words- inside, outdoors, however and contractions- and, but, so because. This understanding helps them to spell similar words</a:t>
            </a:r>
            <a:endParaRPr lang="en-GB" dirty="0">
              <a:solidFill>
                <a:srgbClr val="0070C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196752"/>
            <a:ext cx="3624106" cy="258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984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27583"/>
          </a:xfrm>
        </p:spPr>
        <p:txBody>
          <a:bodyPr/>
          <a:lstStyle/>
          <a:p>
            <a:r>
              <a:rPr lang="en-GB" b="1" dirty="0" smtClean="0">
                <a:solidFill>
                  <a:srgbClr val="002060"/>
                </a:solidFill>
              </a:rPr>
              <a:t>Your child as a writer</a:t>
            </a:r>
            <a:endParaRPr lang="en-GB" b="1" dirty="0">
              <a:solidFill>
                <a:srgbClr val="002060"/>
              </a:solidFill>
            </a:endParaRPr>
          </a:p>
        </p:txBody>
      </p:sp>
      <p:sp>
        <p:nvSpPr>
          <p:cNvPr id="4" name="Rectangle 3"/>
          <p:cNvSpPr/>
          <p:nvPr/>
        </p:nvSpPr>
        <p:spPr>
          <a:xfrm>
            <a:off x="1414086" y="1628800"/>
            <a:ext cx="6840760" cy="4585871"/>
          </a:xfrm>
          <a:prstGeom prst="rect">
            <a:avLst/>
          </a:prstGeom>
        </p:spPr>
        <p:txBody>
          <a:bodyPr wrap="square">
            <a:spAutoFit/>
          </a:bodyPr>
          <a:lstStyle/>
          <a:p>
            <a:r>
              <a:rPr lang="en-GB" sz="2400" dirty="0" smtClean="0">
                <a:solidFill>
                  <a:srgbClr val="0070C0"/>
                </a:solidFill>
              </a:rPr>
              <a:t>Needs to: </a:t>
            </a:r>
          </a:p>
          <a:p>
            <a:pPr marL="342900" indent="-342900">
              <a:buFont typeface="Arial" panose="020B0604020202020204" pitchFamily="34" charset="0"/>
              <a:buChar char="•"/>
            </a:pPr>
            <a:r>
              <a:rPr lang="en-GB" sz="2800" dirty="0" smtClean="0">
                <a:solidFill>
                  <a:srgbClr val="0070C0"/>
                </a:solidFill>
              </a:rPr>
              <a:t>have </a:t>
            </a:r>
            <a:r>
              <a:rPr lang="en-GB" sz="2800" dirty="0">
                <a:solidFill>
                  <a:srgbClr val="0070C0"/>
                </a:solidFill>
              </a:rPr>
              <a:t>ideas of what to write </a:t>
            </a:r>
            <a:endParaRPr lang="en-GB" sz="2800" dirty="0" smtClean="0">
              <a:solidFill>
                <a:srgbClr val="0070C0"/>
              </a:solidFill>
            </a:endParaRPr>
          </a:p>
          <a:p>
            <a:r>
              <a:rPr lang="en-GB" sz="2400" dirty="0" smtClean="0">
                <a:solidFill>
                  <a:srgbClr val="0070C0"/>
                </a:solidFill>
              </a:rPr>
              <a:t>•   hold </a:t>
            </a:r>
            <a:r>
              <a:rPr lang="en-GB" sz="2400" dirty="0">
                <a:solidFill>
                  <a:srgbClr val="0070C0"/>
                </a:solidFill>
              </a:rPr>
              <a:t>these ideas in their head </a:t>
            </a:r>
            <a:endParaRPr lang="en-GB" sz="2400" dirty="0" smtClean="0">
              <a:solidFill>
                <a:srgbClr val="0070C0"/>
              </a:solidFill>
            </a:endParaRPr>
          </a:p>
          <a:p>
            <a:r>
              <a:rPr lang="en-GB" sz="2400" dirty="0" smtClean="0">
                <a:solidFill>
                  <a:srgbClr val="0070C0"/>
                </a:solidFill>
              </a:rPr>
              <a:t>•   need </a:t>
            </a:r>
            <a:r>
              <a:rPr lang="en-GB" sz="2400" dirty="0">
                <a:solidFill>
                  <a:srgbClr val="0070C0"/>
                </a:solidFill>
              </a:rPr>
              <a:t>to control a pencil or pen </a:t>
            </a:r>
            <a:endParaRPr lang="en-GB" sz="2400" dirty="0" smtClean="0">
              <a:solidFill>
                <a:srgbClr val="0070C0"/>
              </a:solidFill>
            </a:endParaRPr>
          </a:p>
          <a:p>
            <a:r>
              <a:rPr lang="en-GB" sz="2400" dirty="0" smtClean="0">
                <a:solidFill>
                  <a:srgbClr val="0070C0"/>
                </a:solidFill>
              </a:rPr>
              <a:t>•   try </a:t>
            </a:r>
            <a:r>
              <a:rPr lang="en-GB" sz="2400" dirty="0">
                <a:solidFill>
                  <a:srgbClr val="0070C0"/>
                </a:solidFill>
              </a:rPr>
              <a:t>to get letters round the right way and the right way up </a:t>
            </a:r>
            <a:endParaRPr lang="en-GB" sz="2400" dirty="0" smtClean="0">
              <a:solidFill>
                <a:srgbClr val="0070C0"/>
              </a:solidFill>
            </a:endParaRPr>
          </a:p>
          <a:p>
            <a:r>
              <a:rPr lang="en-GB" sz="2400" dirty="0" smtClean="0">
                <a:solidFill>
                  <a:srgbClr val="0070C0"/>
                </a:solidFill>
              </a:rPr>
              <a:t>•    try </a:t>
            </a:r>
            <a:r>
              <a:rPr lang="en-GB" sz="2400" dirty="0">
                <a:solidFill>
                  <a:srgbClr val="0070C0"/>
                </a:solidFill>
              </a:rPr>
              <a:t>to match the right sound to the right letter/s </a:t>
            </a:r>
            <a:endParaRPr lang="en-GB" sz="2400" dirty="0" smtClean="0">
              <a:solidFill>
                <a:srgbClr val="0070C0"/>
              </a:solidFill>
            </a:endParaRPr>
          </a:p>
          <a:p>
            <a:r>
              <a:rPr lang="en-GB" sz="2400" dirty="0" smtClean="0">
                <a:solidFill>
                  <a:srgbClr val="0070C0"/>
                </a:solidFill>
              </a:rPr>
              <a:t>•    keep </a:t>
            </a:r>
            <a:r>
              <a:rPr lang="en-GB" sz="2400" dirty="0">
                <a:solidFill>
                  <a:srgbClr val="0070C0"/>
                </a:solidFill>
              </a:rPr>
              <a:t>the handwriting even and legible </a:t>
            </a:r>
            <a:endParaRPr lang="en-GB" sz="2400" dirty="0" smtClean="0">
              <a:solidFill>
                <a:srgbClr val="0070C0"/>
              </a:solidFill>
            </a:endParaRPr>
          </a:p>
          <a:p>
            <a:r>
              <a:rPr lang="en-GB" sz="2400" dirty="0" smtClean="0">
                <a:solidFill>
                  <a:srgbClr val="0070C0"/>
                </a:solidFill>
              </a:rPr>
              <a:t>•    think </a:t>
            </a:r>
            <a:r>
              <a:rPr lang="en-GB" sz="2400" dirty="0">
                <a:solidFill>
                  <a:srgbClr val="0070C0"/>
                </a:solidFill>
              </a:rPr>
              <a:t>about word order and grammar </a:t>
            </a:r>
            <a:endParaRPr lang="en-GB" sz="2400" dirty="0" smtClean="0">
              <a:solidFill>
                <a:srgbClr val="0070C0"/>
              </a:solidFill>
            </a:endParaRPr>
          </a:p>
          <a:p>
            <a:r>
              <a:rPr lang="en-GB" sz="2400" dirty="0" smtClean="0">
                <a:solidFill>
                  <a:srgbClr val="0070C0"/>
                </a:solidFill>
              </a:rPr>
              <a:t>•    get </a:t>
            </a:r>
            <a:r>
              <a:rPr lang="en-GB" sz="2400" dirty="0">
                <a:solidFill>
                  <a:srgbClr val="0070C0"/>
                </a:solidFill>
              </a:rPr>
              <a:t>the punctuation right </a:t>
            </a:r>
            <a:endParaRPr lang="en-GB" sz="2400" dirty="0" smtClean="0">
              <a:solidFill>
                <a:srgbClr val="0070C0"/>
              </a:solidFill>
            </a:endParaRPr>
          </a:p>
          <a:p>
            <a:r>
              <a:rPr lang="en-GB" sz="2400" dirty="0" smtClean="0">
                <a:solidFill>
                  <a:srgbClr val="0070C0"/>
                </a:solidFill>
              </a:rPr>
              <a:t>•    try </a:t>
            </a:r>
            <a:r>
              <a:rPr lang="en-GB" sz="2400" dirty="0">
                <a:solidFill>
                  <a:srgbClr val="0070C0"/>
                </a:solidFill>
              </a:rPr>
              <a:t>and use the best words in the best place </a:t>
            </a:r>
            <a:endParaRPr lang="en-GB" sz="2400" dirty="0" smtClean="0">
              <a:solidFill>
                <a:srgbClr val="0070C0"/>
              </a:solidFill>
            </a:endParaRPr>
          </a:p>
          <a:p>
            <a:r>
              <a:rPr lang="en-GB" sz="2400" dirty="0" smtClean="0">
                <a:solidFill>
                  <a:srgbClr val="0070C0"/>
                </a:solidFill>
              </a:rPr>
              <a:t>•  and </a:t>
            </a:r>
            <a:r>
              <a:rPr lang="en-GB" sz="2400" dirty="0">
                <a:solidFill>
                  <a:srgbClr val="0070C0"/>
                </a:solidFill>
              </a:rPr>
              <a:t>that is just a start!!</a:t>
            </a:r>
          </a:p>
        </p:txBody>
      </p:sp>
    </p:spTree>
    <p:extLst>
      <p:ext uri="{BB962C8B-B14F-4D97-AF65-F5344CB8AC3E}">
        <p14:creationId xmlns:p14="http://schemas.microsoft.com/office/powerpoint/2010/main" val="339058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99591"/>
          </a:xfrm>
        </p:spPr>
        <p:txBody>
          <a:bodyPr>
            <a:normAutofit/>
          </a:bodyPr>
          <a:lstStyle/>
          <a:p>
            <a:r>
              <a:rPr lang="en-GB" sz="3000" b="1" dirty="0" smtClean="0">
                <a:solidFill>
                  <a:srgbClr val="002060"/>
                </a:solidFill>
              </a:rPr>
              <a:t>The success of children’s ability to write</a:t>
            </a:r>
            <a:br>
              <a:rPr lang="en-GB" sz="3000" b="1" dirty="0" smtClean="0">
                <a:solidFill>
                  <a:srgbClr val="002060"/>
                </a:solidFill>
              </a:rPr>
            </a:br>
            <a:r>
              <a:rPr lang="en-GB" sz="3000" b="1" dirty="0" smtClean="0">
                <a:solidFill>
                  <a:srgbClr val="002060"/>
                </a:solidFill>
              </a:rPr>
              <a:t>is based on:</a:t>
            </a:r>
            <a:endParaRPr lang="en-GB" sz="3000" b="1" dirty="0">
              <a:solidFill>
                <a:srgbClr val="002060"/>
              </a:solidFill>
            </a:endParaRPr>
          </a:p>
        </p:txBody>
      </p:sp>
      <p:sp>
        <p:nvSpPr>
          <p:cNvPr id="3" name="Content Placeholder 2"/>
          <p:cNvSpPr>
            <a:spLocks noGrp="1"/>
          </p:cNvSpPr>
          <p:nvPr>
            <p:ph idx="1"/>
          </p:nvPr>
        </p:nvSpPr>
        <p:spPr>
          <a:xfrm>
            <a:off x="1187624" y="2492896"/>
            <a:ext cx="7620000" cy="3484984"/>
          </a:xfrm>
        </p:spPr>
        <p:txBody>
          <a:bodyPr>
            <a:normAutofit lnSpcReduction="10000"/>
          </a:bodyPr>
          <a:lstStyle/>
          <a:p>
            <a:r>
              <a:rPr lang="en-GB" sz="2400" dirty="0" smtClean="0">
                <a:solidFill>
                  <a:srgbClr val="0070C0"/>
                </a:solidFill>
              </a:rPr>
              <a:t>A rich talking environment.</a:t>
            </a:r>
          </a:p>
          <a:p>
            <a:r>
              <a:rPr lang="en-GB" sz="2400" dirty="0" smtClean="0">
                <a:solidFill>
                  <a:srgbClr val="0070C0"/>
                </a:solidFill>
              </a:rPr>
              <a:t>Experience of many stories that have been read to them.</a:t>
            </a:r>
          </a:p>
          <a:p>
            <a:r>
              <a:rPr lang="en-GB" sz="2400" dirty="0" smtClean="0">
                <a:solidFill>
                  <a:srgbClr val="0070C0"/>
                </a:solidFill>
              </a:rPr>
              <a:t>Being able to join in with stories and adding their own ideas.</a:t>
            </a:r>
          </a:p>
          <a:p>
            <a:r>
              <a:rPr lang="en-GB" sz="2400" dirty="0" smtClean="0">
                <a:solidFill>
                  <a:srgbClr val="0070C0"/>
                </a:solidFill>
              </a:rPr>
              <a:t>Practising and developing their own story language - ‘talking like a book’.</a:t>
            </a:r>
          </a:p>
          <a:p>
            <a:r>
              <a:rPr lang="en-GB" sz="2400" dirty="0" smtClean="0">
                <a:solidFill>
                  <a:srgbClr val="0070C0"/>
                </a:solidFill>
              </a:rPr>
              <a:t>A range of engaging speaking and listening activities related to drama.</a:t>
            </a:r>
            <a:endParaRPr lang="en-GB" sz="2400" dirty="0">
              <a:solidFill>
                <a:srgbClr val="0070C0"/>
              </a:solidFill>
            </a:endParaRPr>
          </a:p>
        </p:txBody>
      </p:sp>
    </p:spTree>
    <p:extLst>
      <p:ext uri="{BB962C8B-B14F-4D97-AF65-F5344CB8AC3E}">
        <p14:creationId xmlns:p14="http://schemas.microsoft.com/office/powerpoint/2010/main" val="1872614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620000" cy="1143000"/>
          </a:xfrm>
        </p:spPr>
        <p:txBody>
          <a:bodyPr>
            <a:normAutofit fontScale="90000"/>
          </a:bodyPr>
          <a:lstStyle/>
          <a:p>
            <a:r>
              <a:rPr lang="en-GB" dirty="0" smtClean="0">
                <a:solidFill>
                  <a:srgbClr val="002060"/>
                </a:solidFill>
              </a:rPr>
              <a:t>Creating Writers at Bishop </a:t>
            </a:r>
            <a:r>
              <a:rPr lang="en-GB" dirty="0" err="1" smtClean="0">
                <a:solidFill>
                  <a:srgbClr val="002060"/>
                </a:solidFill>
              </a:rPr>
              <a:t>Chavasse</a:t>
            </a:r>
            <a:r>
              <a:rPr lang="en-GB" dirty="0" smtClean="0">
                <a:solidFill>
                  <a:srgbClr val="002060"/>
                </a:solidFill>
              </a:rPr>
              <a:t>- Our Intent</a:t>
            </a:r>
            <a:endParaRPr lang="en-GB" dirty="0">
              <a:solidFill>
                <a:srgbClr val="002060"/>
              </a:solidFill>
            </a:endParaRPr>
          </a:p>
        </p:txBody>
      </p:sp>
      <p:sp>
        <p:nvSpPr>
          <p:cNvPr id="3" name="Content Placeholder 2"/>
          <p:cNvSpPr>
            <a:spLocks noGrp="1"/>
          </p:cNvSpPr>
          <p:nvPr>
            <p:ph idx="1"/>
          </p:nvPr>
        </p:nvSpPr>
        <p:spPr>
          <a:xfrm>
            <a:off x="1331640" y="2564904"/>
            <a:ext cx="7865782" cy="2880320"/>
          </a:xfrm>
        </p:spPr>
        <p:txBody>
          <a:bodyPr>
            <a:noAutofit/>
          </a:bodyPr>
          <a:lstStyle/>
          <a:p>
            <a:pPr marL="114300" indent="0" fontAlgn="t">
              <a:buNone/>
            </a:pPr>
            <a:r>
              <a:rPr lang="en-GB" sz="2000" dirty="0">
                <a:solidFill>
                  <a:srgbClr val="0070C0"/>
                </a:solidFill>
              </a:rPr>
              <a:t>At Bishop </a:t>
            </a:r>
            <a:r>
              <a:rPr lang="en-GB" sz="2000" dirty="0" err="1">
                <a:solidFill>
                  <a:srgbClr val="0070C0"/>
                </a:solidFill>
              </a:rPr>
              <a:t>Chavasse</a:t>
            </a:r>
            <a:r>
              <a:rPr lang="en-GB" sz="2000" dirty="0">
                <a:solidFill>
                  <a:srgbClr val="0070C0"/>
                </a:solidFill>
              </a:rPr>
              <a:t> we believe that a high quality Literacy (English) curriculum should develop our children’s love of reading, writing and discussion. We aim to inspire an appreciation of our rich and varied literary heritage and a habit of reading widely and frequently. As a school we recognise the importance of nurturing a culture where children take pride in their writing, can write clearly and accurately and adapt their language and style for a range of contexts. We strive to inspire all children to be confident in the art of speaking and listening and use discussion to communicate and further their learning.</a:t>
            </a:r>
          </a:p>
          <a:p>
            <a:pPr marL="114300" indent="0" fontAlgn="t">
              <a:buNone/>
            </a:pPr>
            <a:r>
              <a:rPr lang="en-GB" sz="2000" dirty="0" smtClean="0">
                <a:solidFill>
                  <a:srgbClr val="0070C0"/>
                </a:solidFill>
              </a:rPr>
              <a:t>We </a:t>
            </a:r>
            <a:r>
              <a:rPr lang="en-GB" sz="2000" dirty="0">
                <a:solidFill>
                  <a:srgbClr val="0070C0"/>
                </a:solidFill>
              </a:rPr>
              <a:t>believe that </a:t>
            </a:r>
            <a:endParaRPr lang="en-GB" sz="2000" dirty="0" smtClean="0">
              <a:solidFill>
                <a:srgbClr val="0070C0"/>
              </a:solidFill>
            </a:endParaRPr>
          </a:p>
          <a:p>
            <a:pPr fontAlgn="t"/>
            <a:r>
              <a:rPr lang="en-GB" sz="2000" dirty="0" smtClean="0">
                <a:solidFill>
                  <a:srgbClr val="0070C0"/>
                </a:solidFill>
              </a:rPr>
              <a:t>children </a:t>
            </a:r>
            <a:r>
              <a:rPr lang="en-GB" sz="2000" dirty="0">
                <a:solidFill>
                  <a:srgbClr val="0070C0"/>
                </a:solidFill>
              </a:rPr>
              <a:t>need to develop a secure knowledge-base in Literacy, which follows a clear pathway of progression as they advance through the primary curriculum</a:t>
            </a:r>
            <a:r>
              <a:rPr lang="en-GB" sz="2000" dirty="0" smtClean="0">
                <a:solidFill>
                  <a:srgbClr val="0070C0"/>
                </a:solidFill>
              </a:rPr>
              <a:t>.</a:t>
            </a:r>
          </a:p>
          <a:p>
            <a:pPr fontAlgn="t"/>
            <a:r>
              <a:rPr lang="en-GB" sz="2000" dirty="0" smtClean="0">
                <a:solidFill>
                  <a:srgbClr val="0070C0"/>
                </a:solidFill>
              </a:rPr>
              <a:t>a </a:t>
            </a:r>
            <a:r>
              <a:rPr lang="en-GB" sz="2000" dirty="0">
                <a:solidFill>
                  <a:srgbClr val="0070C0"/>
                </a:solidFill>
              </a:rPr>
              <a:t>secure basis in literacy skills is crucial to a high quality education, which provides our children with the necessary tools they need to fulfil their potential throughout their school </a:t>
            </a:r>
            <a:r>
              <a:rPr lang="en-GB" sz="2000" dirty="0" smtClean="0">
                <a:solidFill>
                  <a:srgbClr val="0070C0"/>
                </a:solidFill>
              </a:rPr>
              <a:t>years and beyond.</a:t>
            </a:r>
            <a:endParaRPr lang="en-GB" sz="2000" dirty="0">
              <a:solidFill>
                <a:srgbClr val="0070C0"/>
              </a:solidFill>
            </a:endParaRPr>
          </a:p>
        </p:txBody>
      </p:sp>
    </p:spTree>
    <p:extLst>
      <p:ext uri="{BB962C8B-B14F-4D97-AF65-F5344CB8AC3E}">
        <p14:creationId xmlns:p14="http://schemas.microsoft.com/office/powerpoint/2010/main" val="2935931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27583"/>
          </a:xfrm>
        </p:spPr>
        <p:txBody>
          <a:bodyPr/>
          <a:lstStyle/>
          <a:p>
            <a:r>
              <a:rPr lang="en-GB" dirty="0" smtClean="0">
                <a:solidFill>
                  <a:srgbClr val="002060"/>
                </a:solidFill>
              </a:rPr>
              <a:t>Our Implementation – the How</a:t>
            </a:r>
            <a:endParaRPr lang="en-GB" dirty="0">
              <a:solidFill>
                <a:srgbClr val="002060"/>
              </a:solidFill>
            </a:endParaRPr>
          </a:p>
        </p:txBody>
      </p:sp>
      <p:sp>
        <p:nvSpPr>
          <p:cNvPr id="3" name="Content Placeholder 2"/>
          <p:cNvSpPr>
            <a:spLocks noGrp="1"/>
          </p:cNvSpPr>
          <p:nvPr>
            <p:ph idx="1"/>
          </p:nvPr>
        </p:nvSpPr>
        <p:spPr>
          <a:xfrm>
            <a:off x="1187624" y="2446559"/>
            <a:ext cx="7620000" cy="3228309"/>
          </a:xfrm>
        </p:spPr>
        <p:txBody>
          <a:bodyPr>
            <a:noAutofit/>
          </a:bodyPr>
          <a:lstStyle/>
          <a:p>
            <a:pPr marL="114300" indent="0">
              <a:buNone/>
            </a:pPr>
            <a:r>
              <a:rPr lang="en-GB" sz="2400" dirty="0">
                <a:solidFill>
                  <a:srgbClr val="0070C0"/>
                </a:solidFill>
              </a:rPr>
              <a:t>These aims are embedded across our literacy lessons and the wider curriculum. We have an English curriculum that provides many purposeful opportunities for reading, writing and discussion. Teachers adapt the CLPE Power of Reading Scheme as appropriate to their classes, but also ensure that cross curricular links with concurrent topic work are woven into the program of study. Our curriculum closely follows the aims of the National Curriculum for English 2014.</a:t>
            </a:r>
          </a:p>
        </p:txBody>
      </p:sp>
    </p:spTree>
    <p:extLst>
      <p:ext uri="{BB962C8B-B14F-4D97-AF65-F5344CB8AC3E}">
        <p14:creationId xmlns:p14="http://schemas.microsoft.com/office/powerpoint/2010/main" val="2771562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692696"/>
            <a:ext cx="7620000" cy="5904656"/>
          </a:xfrm>
        </p:spPr>
        <p:txBody>
          <a:bodyPr>
            <a:normAutofit fontScale="85000" lnSpcReduction="20000"/>
          </a:bodyPr>
          <a:lstStyle/>
          <a:p>
            <a:pPr marL="114300" indent="0" fontAlgn="t">
              <a:buNone/>
            </a:pPr>
            <a:r>
              <a:rPr lang="en-GB" sz="2400" dirty="0">
                <a:solidFill>
                  <a:srgbClr val="0070C0"/>
                </a:solidFill>
              </a:rPr>
              <a:t>The national curriculum for English aims to ensure that all pupils:</a:t>
            </a:r>
            <a:br>
              <a:rPr lang="en-GB" sz="2400" dirty="0">
                <a:solidFill>
                  <a:srgbClr val="0070C0"/>
                </a:solidFill>
              </a:rPr>
            </a:br>
            <a:r>
              <a:rPr lang="en-GB" sz="2400" dirty="0">
                <a:solidFill>
                  <a:srgbClr val="0070C0"/>
                </a:solidFill>
              </a:rPr>
              <a:t>● read easily, fluently and with a good understanding</a:t>
            </a:r>
            <a:br>
              <a:rPr lang="en-GB" sz="2400" dirty="0">
                <a:solidFill>
                  <a:srgbClr val="0070C0"/>
                </a:solidFill>
              </a:rPr>
            </a:br>
            <a:r>
              <a:rPr lang="en-GB" sz="2400" dirty="0">
                <a:solidFill>
                  <a:srgbClr val="0070C0"/>
                </a:solidFill>
              </a:rPr>
              <a:t>● develop the habit of reading widely and often, for both pleasure and information</a:t>
            </a:r>
            <a:br>
              <a:rPr lang="en-GB" sz="2400" dirty="0">
                <a:solidFill>
                  <a:srgbClr val="0070C0"/>
                </a:solidFill>
              </a:rPr>
            </a:br>
            <a:r>
              <a:rPr lang="en-GB" sz="2400" dirty="0">
                <a:solidFill>
                  <a:srgbClr val="0070C0"/>
                </a:solidFill>
              </a:rPr>
              <a:t>● acquire a wide vocabulary, an understanding of grammar and knowledge of linguistic conventions for reading, writing and spoken language</a:t>
            </a:r>
            <a:br>
              <a:rPr lang="en-GB" sz="2400" dirty="0">
                <a:solidFill>
                  <a:srgbClr val="0070C0"/>
                </a:solidFill>
              </a:rPr>
            </a:br>
            <a:r>
              <a:rPr lang="en-GB" sz="2400" dirty="0">
                <a:solidFill>
                  <a:srgbClr val="0070C0"/>
                </a:solidFill>
              </a:rPr>
              <a:t>● appreciate our rich and varied literary heritage</a:t>
            </a:r>
            <a:br>
              <a:rPr lang="en-GB" sz="2400" dirty="0">
                <a:solidFill>
                  <a:srgbClr val="0070C0"/>
                </a:solidFill>
              </a:rPr>
            </a:br>
            <a:r>
              <a:rPr lang="en-GB" sz="2400" dirty="0">
                <a:solidFill>
                  <a:srgbClr val="0070C0"/>
                </a:solidFill>
              </a:rPr>
              <a:t>● write clearly, accurately and coherently, adapting their language and style in and for a range of contexts, purposes and audiences</a:t>
            </a:r>
            <a:br>
              <a:rPr lang="en-GB" sz="2400" dirty="0">
                <a:solidFill>
                  <a:srgbClr val="0070C0"/>
                </a:solidFill>
              </a:rPr>
            </a:br>
            <a:r>
              <a:rPr lang="en-GB" sz="2400" dirty="0">
                <a:solidFill>
                  <a:srgbClr val="0070C0"/>
                </a:solidFill>
              </a:rPr>
              <a:t>● use discussion in order to learn; able to elaborate and explain clearly their understanding and ideas</a:t>
            </a:r>
            <a:br>
              <a:rPr lang="en-GB" sz="2400" dirty="0">
                <a:solidFill>
                  <a:srgbClr val="0070C0"/>
                </a:solidFill>
              </a:rPr>
            </a:br>
            <a:r>
              <a:rPr lang="en-GB" sz="2400" dirty="0">
                <a:solidFill>
                  <a:srgbClr val="0070C0"/>
                </a:solidFill>
              </a:rPr>
              <a:t>● are competent in the arts of speaking and listening, making formal presentations, demonstrating to others and participating in debate.</a:t>
            </a:r>
          </a:p>
          <a:p>
            <a:pPr marL="114300" indent="0" fontAlgn="t">
              <a:buNone/>
            </a:pPr>
            <a:endParaRPr lang="en-GB" sz="2400" dirty="0" smtClean="0">
              <a:solidFill>
                <a:srgbClr val="0070C0"/>
              </a:solidFill>
            </a:endParaRPr>
          </a:p>
          <a:p>
            <a:pPr marL="114300" indent="0" fontAlgn="t">
              <a:buNone/>
            </a:pPr>
            <a:r>
              <a:rPr lang="en-GB" sz="2400" dirty="0" smtClean="0">
                <a:solidFill>
                  <a:srgbClr val="0070C0"/>
                </a:solidFill>
              </a:rPr>
              <a:t>In </a:t>
            </a:r>
            <a:r>
              <a:rPr lang="en-GB" sz="2400" dirty="0">
                <a:solidFill>
                  <a:srgbClr val="0070C0"/>
                </a:solidFill>
              </a:rPr>
              <a:t>addition to daily literacy lessons, we use a wide variety of quality texts and resources to motivate and inspire our children. Our text rich learning environment ensures that our children are exposed to a library admired by all, as well as our additional reading facilities which promote reading for pleasure for the whole school community. </a:t>
            </a:r>
            <a:r>
              <a:rPr lang="en-GB" sz="2400" dirty="0"/>
              <a:t>  </a:t>
            </a:r>
          </a:p>
        </p:txBody>
      </p:sp>
    </p:spTree>
    <p:extLst>
      <p:ext uri="{BB962C8B-B14F-4D97-AF65-F5344CB8AC3E}">
        <p14:creationId xmlns:p14="http://schemas.microsoft.com/office/powerpoint/2010/main" val="2753648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83567"/>
          </a:xfrm>
        </p:spPr>
        <p:txBody>
          <a:bodyPr/>
          <a:lstStyle/>
          <a:p>
            <a:r>
              <a:rPr lang="en-GB" b="1" dirty="0" smtClean="0">
                <a:solidFill>
                  <a:srgbClr val="002060"/>
                </a:solidFill>
              </a:rPr>
              <a:t>What we do at Bishop </a:t>
            </a:r>
            <a:r>
              <a:rPr lang="en-GB" b="1" dirty="0" err="1" smtClean="0">
                <a:solidFill>
                  <a:srgbClr val="002060"/>
                </a:solidFill>
              </a:rPr>
              <a:t>Chavasse</a:t>
            </a:r>
            <a:endParaRPr lang="en-GB" b="1" dirty="0">
              <a:solidFill>
                <a:srgbClr val="002060"/>
              </a:solidFill>
            </a:endParaRPr>
          </a:p>
        </p:txBody>
      </p:sp>
      <p:sp>
        <p:nvSpPr>
          <p:cNvPr id="3" name="Content Placeholder 2"/>
          <p:cNvSpPr>
            <a:spLocks noGrp="1"/>
          </p:cNvSpPr>
          <p:nvPr>
            <p:ph idx="1"/>
          </p:nvPr>
        </p:nvSpPr>
        <p:spPr>
          <a:xfrm>
            <a:off x="1403648" y="2492896"/>
            <a:ext cx="7859216" cy="3340968"/>
          </a:xfrm>
        </p:spPr>
        <p:txBody>
          <a:bodyPr>
            <a:noAutofit/>
          </a:bodyPr>
          <a:lstStyle/>
          <a:p>
            <a:r>
              <a:rPr lang="en-GB" sz="2200" dirty="0" smtClean="0">
                <a:solidFill>
                  <a:srgbClr val="0070C0"/>
                </a:solidFill>
              </a:rPr>
              <a:t>Daily reading and writing opportunities</a:t>
            </a:r>
          </a:p>
          <a:p>
            <a:r>
              <a:rPr lang="en-GB" sz="2200" dirty="0" smtClean="0">
                <a:solidFill>
                  <a:srgbClr val="0070C0"/>
                </a:solidFill>
              </a:rPr>
              <a:t>Extended writing opportunities in English and other subjects</a:t>
            </a:r>
          </a:p>
          <a:p>
            <a:r>
              <a:rPr lang="en-GB" sz="2200" dirty="0" smtClean="0">
                <a:solidFill>
                  <a:srgbClr val="0070C0"/>
                </a:solidFill>
              </a:rPr>
              <a:t>Frequent, discrete handwriting sessions</a:t>
            </a:r>
          </a:p>
          <a:p>
            <a:r>
              <a:rPr lang="en-GB" sz="2200" dirty="0" smtClean="0">
                <a:solidFill>
                  <a:srgbClr val="0070C0"/>
                </a:solidFill>
              </a:rPr>
              <a:t>Daily phonic sessions</a:t>
            </a:r>
          </a:p>
          <a:p>
            <a:r>
              <a:rPr lang="en-GB" sz="2200" dirty="0" smtClean="0">
                <a:solidFill>
                  <a:srgbClr val="0070C0"/>
                </a:solidFill>
              </a:rPr>
              <a:t>Daily writing opportunities</a:t>
            </a:r>
          </a:p>
          <a:p>
            <a:r>
              <a:rPr lang="en-GB" sz="2200" dirty="0" smtClean="0">
                <a:solidFill>
                  <a:srgbClr val="0070C0"/>
                </a:solidFill>
              </a:rPr>
              <a:t>Daily story time</a:t>
            </a:r>
          </a:p>
          <a:p>
            <a:r>
              <a:rPr lang="en-GB" sz="2200" dirty="0" smtClean="0">
                <a:solidFill>
                  <a:srgbClr val="0070C0"/>
                </a:solidFill>
              </a:rPr>
              <a:t>Drama opportunities</a:t>
            </a:r>
          </a:p>
          <a:p>
            <a:r>
              <a:rPr lang="en-GB" sz="2200" dirty="0" smtClean="0">
                <a:solidFill>
                  <a:srgbClr val="0070C0"/>
                </a:solidFill>
              </a:rPr>
              <a:t>Using a variety of stimuli – puppets, visual and audio stimulus </a:t>
            </a:r>
          </a:p>
          <a:p>
            <a:r>
              <a:rPr lang="en-GB" sz="2200" dirty="0" smtClean="0">
                <a:solidFill>
                  <a:srgbClr val="0070C0"/>
                </a:solidFill>
              </a:rPr>
              <a:t>Oral rehearsal and oral revision (before and after writing)</a:t>
            </a:r>
          </a:p>
          <a:p>
            <a:r>
              <a:rPr lang="en-GB" sz="2200" dirty="0" smtClean="0">
                <a:solidFill>
                  <a:srgbClr val="0070C0"/>
                </a:solidFill>
              </a:rPr>
              <a:t>Time to up-level previous writing and improve</a:t>
            </a:r>
            <a:endParaRPr lang="en-GB" sz="2200" dirty="0">
              <a:solidFill>
                <a:srgbClr val="0070C0"/>
              </a:solidFill>
            </a:endParaRPr>
          </a:p>
        </p:txBody>
      </p:sp>
    </p:spTree>
    <p:extLst>
      <p:ext uri="{BB962C8B-B14F-4D97-AF65-F5344CB8AC3E}">
        <p14:creationId xmlns:p14="http://schemas.microsoft.com/office/powerpoint/2010/main" val="91822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2060"/>
                </a:solidFill>
              </a:rPr>
              <a:t>The purpose of this workshop</a:t>
            </a:r>
            <a:endParaRPr lang="en-GB" b="1" dirty="0">
              <a:solidFill>
                <a:srgbClr val="002060"/>
              </a:solidFill>
            </a:endParaRPr>
          </a:p>
        </p:txBody>
      </p:sp>
      <p:sp>
        <p:nvSpPr>
          <p:cNvPr id="3" name="Content Placeholder 2"/>
          <p:cNvSpPr>
            <a:spLocks noGrp="1"/>
          </p:cNvSpPr>
          <p:nvPr>
            <p:ph idx="1"/>
          </p:nvPr>
        </p:nvSpPr>
        <p:spPr/>
        <p:txBody>
          <a:bodyPr>
            <a:normAutofit fontScale="92500"/>
          </a:bodyPr>
          <a:lstStyle/>
          <a:p>
            <a:r>
              <a:rPr lang="en-GB" sz="2400" dirty="0" smtClean="0">
                <a:solidFill>
                  <a:srgbClr val="0070C0"/>
                </a:solidFill>
              </a:rPr>
              <a:t>To gain an understanding of how children’s writing develops.</a:t>
            </a:r>
          </a:p>
          <a:p>
            <a:r>
              <a:rPr lang="en-GB" sz="2400" dirty="0" smtClean="0">
                <a:solidFill>
                  <a:srgbClr val="0070C0"/>
                </a:solidFill>
              </a:rPr>
              <a:t>To understand how we teach writing here at Bishop </a:t>
            </a:r>
            <a:r>
              <a:rPr lang="en-GB" sz="2400" dirty="0" err="1" smtClean="0">
                <a:solidFill>
                  <a:srgbClr val="0070C0"/>
                </a:solidFill>
              </a:rPr>
              <a:t>Chavasse</a:t>
            </a:r>
            <a:r>
              <a:rPr lang="en-GB" sz="2400" dirty="0" smtClean="0">
                <a:solidFill>
                  <a:srgbClr val="0070C0"/>
                </a:solidFill>
              </a:rPr>
              <a:t>. </a:t>
            </a:r>
          </a:p>
          <a:p>
            <a:r>
              <a:rPr lang="en-GB" sz="2400" dirty="0" smtClean="0">
                <a:solidFill>
                  <a:srgbClr val="0070C0"/>
                </a:solidFill>
              </a:rPr>
              <a:t>To know how we teach some of the technical aspects of writing.</a:t>
            </a:r>
          </a:p>
          <a:p>
            <a:r>
              <a:rPr lang="en-GB" sz="2400" dirty="0" smtClean="0">
                <a:solidFill>
                  <a:srgbClr val="0070C0"/>
                </a:solidFill>
              </a:rPr>
              <a:t>To enable you to sample a BCS English lesson</a:t>
            </a:r>
          </a:p>
          <a:p>
            <a:r>
              <a:rPr lang="en-GB" sz="2400" dirty="0" smtClean="0">
                <a:solidFill>
                  <a:srgbClr val="0070C0"/>
                </a:solidFill>
              </a:rPr>
              <a:t>To give you some practical ideas about how you can support your children at home with their writing.</a:t>
            </a:r>
            <a:endParaRPr lang="en-GB" sz="2400" dirty="0">
              <a:solidFill>
                <a:srgbClr val="0070C0"/>
              </a:solidFill>
            </a:endParaRPr>
          </a:p>
        </p:txBody>
      </p:sp>
    </p:spTree>
    <p:extLst>
      <p:ext uri="{BB962C8B-B14F-4D97-AF65-F5344CB8AC3E}">
        <p14:creationId xmlns:p14="http://schemas.microsoft.com/office/powerpoint/2010/main" val="624575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667543"/>
          </a:xfrm>
        </p:spPr>
        <p:txBody>
          <a:bodyPr>
            <a:normAutofit fontScale="90000"/>
          </a:bodyPr>
          <a:lstStyle/>
          <a:p>
            <a:r>
              <a:rPr lang="en-GB" b="1" dirty="0" smtClean="0">
                <a:solidFill>
                  <a:srgbClr val="002060"/>
                </a:solidFill>
              </a:rPr>
              <a:t>What we teach</a:t>
            </a:r>
            <a:endParaRPr lang="en-GB" b="1" dirty="0">
              <a:solidFill>
                <a:srgbClr val="002060"/>
              </a:solidFill>
            </a:endParaRPr>
          </a:p>
        </p:txBody>
      </p:sp>
      <p:sp>
        <p:nvSpPr>
          <p:cNvPr id="3" name="Content Placeholder 2"/>
          <p:cNvSpPr>
            <a:spLocks noGrp="1"/>
          </p:cNvSpPr>
          <p:nvPr>
            <p:ph idx="1"/>
          </p:nvPr>
        </p:nvSpPr>
        <p:spPr>
          <a:xfrm>
            <a:off x="1331640" y="2348880"/>
            <a:ext cx="7704667" cy="3332816"/>
          </a:xfrm>
        </p:spPr>
        <p:txBody>
          <a:bodyPr>
            <a:normAutofit fontScale="92500"/>
          </a:bodyPr>
          <a:lstStyle/>
          <a:p>
            <a:r>
              <a:rPr lang="en-GB" dirty="0" smtClean="0">
                <a:solidFill>
                  <a:srgbClr val="0070C0"/>
                </a:solidFill>
              </a:rPr>
              <a:t>Using adventurous and wide-ranging vocabulary</a:t>
            </a:r>
          </a:p>
          <a:p>
            <a:r>
              <a:rPr lang="en-GB" dirty="0" smtClean="0">
                <a:solidFill>
                  <a:srgbClr val="0070C0"/>
                </a:solidFill>
              </a:rPr>
              <a:t>Using a clear structure to organise writing</a:t>
            </a:r>
          </a:p>
          <a:p>
            <a:r>
              <a:rPr lang="en-GB" dirty="0" smtClean="0">
                <a:solidFill>
                  <a:srgbClr val="0070C0"/>
                </a:solidFill>
              </a:rPr>
              <a:t>Using texts read as models for writing</a:t>
            </a:r>
          </a:p>
          <a:p>
            <a:r>
              <a:rPr lang="en-GB" dirty="0" smtClean="0">
                <a:solidFill>
                  <a:srgbClr val="0070C0"/>
                </a:solidFill>
              </a:rPr>
              <a:t>Sequencing events and recount them in appropriate detail</a:t>
            </a:r>
          </a:p>
          <a:p>
            <a:r>
              <a:rPr lang="en-GB" dirty="0" smtClean="0">
                <a:solidFill>
                  <a:srgbClr val="0070C0"/>
                </a:solidFill>
              </a:rPr>
              <a:t>Varying writing to suit purpose and reader</a:t>
            </a:r>
          </a:p>
          <a:p>
            <a:r>
              <a:rPr lang="en-GB" dirty="0" smtClean="0">
                <a:solidFill>
                  <a:srgbClr val="0070C0"/>
                </a:solidFill>
              </a:rPr>
              <a:t>Putting ideas into sentences – grammar and punctuation</a:t>
            </a:r>
          </a:p>
          <a:p>
            <a:r>
              <a:rPr lang="en-GB" dirty="0" smtClean="0">
                <a:solidFill>
                  <a:srgbClr val="0070C0"/>
                </a:solidFill>
              </a:rPr>
              <a:t>Having a positive, confident attitude to writing</a:t>
            </a:r>
            <a:endParaRPr lang="en-GB" dirty="0">
              <a:solidFill>
                <a:srgbClr val="0070C0"/>
              </a:solidFill>
            </a:endParaRPr>
          </a:p>
        </p:txBody>
      </p:sp>
    </p:spTree>
    <p:extLst>
      <p:ext uri="{BB962C8B-B14F-4D97-AF65-F5344CB8AC3E}">
        <p14:creationId xmlns:p14="http://schemas.microsoft.com/office/powerpoint/2010/main" val="1973701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768151"/>
          </a:xfrm>
        </p:spPr>
        <p:txBody>
          <a:bodyPr/>
          <a:lstStyle/>
          <a:p>
            <a:r>
              <a:rPr lang="en-GB" b="1" dirty="0" smtClean="0">
                <a:solidFill>
                  <a:srgbClr val="002060"/>
                </a:solidFill>
              </a:rPr>
              <a:t>What we do…</a:t>
            </a:r>
            <a:endParaRPr lang="en-GB" b="1" dirty="0">
              <a:solidFill>
                <a:srgbClr val="002060"/>
              </a:solidFill>
            </a:endParaRPr>
          </a:p>
        </p:txBody>
      </p:sp>
      <p:sp>
        <p:nvSpPr>
          <p:cNvPr id="3" name="Content Placeholder 2"/>
          <p:cNvSpPr>
            <a:spLocks noGrp="1"/>
          </p:cNvSpPr>
          <p:nvPr>
            <p:ph idx="1"/>
          </p:nvPr>
        </p:nvSpPr>
        <p:spPr>
          <a:xfrm>
            <a:off x="1331640" y="2204864"/>
            <a:ext cx="7620000" cy="2404864"/>
          </a:xfrm>
        </p:spPr>
        <p:txBody>
          <a:bodyPr>
            <a:normAutofit/>
          </a:bodyPr>
          <a:lstStyle/>
          <a:p>
            <a:r>
              <a:rPr lang="en-GB" sz="2400" dirty="0" smtClean="0">
                <a:solidFill>
                  <a:srgbClr val="0070C0"/>
                </a:solidFill>
              </a:rPr>
              <a:t>Demonstration – I’ll show you how to do something</a:t>
            </a:r>
          </a:p>
          <a:p>
            <a:r>
              <a:rPr lang="en-GB" sz="2400" dirty="0" smtClean="0">
                <a:solidFill>
                  <a:srgbClr val="0070C0"/>
                </a:solidFill>
              </a:rPr>
              <a:t>Joint composition – now we’ll have a go together</a:t>
            </a:r>
          </a:p>
          <a:p>
            <a:r>
              <a:rPr lang="en-GB" sz="2400" dirty="0" smtClean="0">
                <a:solidFill>
                  <a:srgbClr val="0070C0"/>
                </a:solidFill>
              </a:rPr>
              <a:t>Guided Writing – I’ll support you in a small, focused group</a:t>
            </a:r>
          </a:p>
          <a:p>
            <a:r>
              <a:rPr lang="en-GB" sz="2400" dirty="0" smtClean="0">
                <a:solidFill>
                  <a:srgbClr val="0070C0"/>
                </a:solidFill>
              </a:rPr>
              <a:t>Independent writing – you have a go on your own</a:t>
            </a:r>
            <a:endParaRPr lang="en-GB" sz="2400" dirty="0">
              <a:solidFill>
                <a:srgbClr val="0070C0"/>
              </a:solidFill>
            </a:endParaRPr>
          </a:p>
        </p:txBody>
      </p:sp>
      <p:sp>
        <p:nvSpPr>
          <p:cNvPr id="5" name="TextBox 4"/>
          <p:cNvSpPr txBox="1"/>
          <p:nvPr/>
        </p:nvSpPr>
        <p:spPr>
          <a:xfrm>
            <a:off x="2483768" y="5589240"/>
            <a:ext cx="3960440" cy="461665"/>
          </a:xfrm>
          <a:prstGeom prst="rect">
            <a:avLst/>
          </a:prstGeom>
          <a:noFill/>
        </p:spPr>
        <p:txBody>
          <a:bodyPr wrap="square" rtlCol="0">
            <a:spAutoFit/>
          </a:bodyPr>
          <a:lstStyle/>
          <a:p>
            <a:r>
              <a:rPr lang="en-GB" sz="2400" b="1" dirty="0" smtClean="0">
                <a:solidFill>
                  <a:srgbClr val="0070C0"/>
                </a:solidFill>
              </a:rPr>
              <a:t>And now it’s your turn</a:t>
            </a:r>
            <a:endParaRPr lang="en-GB" sz="2400" b="1" dirty="0">
              <a:solidFill>
                <a:srgbClr val="0070C0"/>
              </a:solidFill>
            </a:endParaRPr>
          </a:p>
        </p:txBody>
      </p:sp>
    </p:spTree>
    <p:extLst>
      <p:ext uri="{BB962C8B-B14F-4D97-AF65-F5344CB8AC3E}">
        <p14:creationId xmlns:p14="http://schemas.microsoft.com/office/powerpoint/2010/main" val="3406014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704667" cy="881609"/>
          </a:xfrm>
        </p:spPr>
        <p:txBody>
          <a:bodyPr/>
          <a:lstStyle/>
          <a:p>
            <a:r>
              <a:rPr lang="en-GB" dirty="0" smtClean="0">
                <a:solidFill>
                  <a:srgbClr val="002060"/>
                </a:solidFill>
              </a:rPr>
              <a:t>The end result- The Impact</a:t>
            </a:r>
            <a:endParaRPr lang="en-GB" dirty="0">
              <a:solidFill>
                <a:srgbClr val="002060"/>
              </a:solidFill>
            </a:endParaRPr>
          </a:p>
        </p:txBody>
      </p:sp>
      <p:sp>
        <p:nvSpPr>
          <p:cNvPr id="3" name="Content Placeholder 2"/>
          <p:cNvSpPr>
            <a:spLocks noGrp="1"/>
          </p:cNvSpPr>
          <p:nvPr>
            <p:ph idx="1"/>
          </p:nvPr>
        </p:nvSpPr>
        <p:spPr>
          <a:xfrm>
            <a:off x="971601" y="2132856"/>
            <a:ext cx="8172400" cy="3332816"/>
          </a:xfrm>
        </p:spPr>
        <p:txBody>
          <a:bodyPr>
            <a:noAutofit/>
          </a:bodyPr>
          <a:lstStyle/>
          <a:p>
            <a:pPr marL="114300" indent="0">
              <a:buNone/>
            </a:pPr>
            <a:r>
              <a:rPr lang="en-GB" dirty="0">
                <a:solidFill>
                  <a:srgbClr val="0070C0"/>
                </a:solidFill>
              </a:rPr>
              <a:t>First and foremost, our pupils are given opportunities to explore and investigate the English language and its patterns through speaking and listening. As pupils move through EYFS and Key stage 1, they develop, consolidate and secure the skills needed to read, share, enjoy and interpret a wide variety of literature. This will continue as the school grows into Key Stage 2. </a:t>
            </a:r>
            <a:endParaRPr lang="en-GB" dirty="0" smtClean="0">
              <a:solidFill>
                <a:srgbClr val="0070C0"/>
              </a:solidFill>
            </a:endParaRPr>
          </a:p>
          <a:p>
            <a:pPr marL="114300" indent="0">
              <a:buNone/>
            </a:pPr>
            <a:r>
              <a:rPr lang="en-GB" dirty="0" smtClean="0">
                <a:solidFill>
                  <a:srgbClr val="0070C0"/>
                </a:solidFill>
              </a:rPr>
              <a:t>Our </a:t>
            </a:r>
            <a:r>
              <a:rPr lang="en-GB" dirty="0">
                <a:solidFill>
                  <a:srgbClr val="0070C0"/>
                </a:solidFill>
              </a:rPr>
              <a:t>pupils are taught challenging, age-appropriate content, due to our expectation that the vast majority of our pupils will achieve </a:t>
            </a:r>
            <a:r>
              <a:rPr lang="en-GB" dirty="0" smtClean="0">
                <a:solidFill>
                  <a:srgbClr val="0070C0"/>
                </a:solidFill>
              </a:rPr>
              <a:t>at least age-appropriate </a:t>
            </a:r>
            <a:r>
              <a:rPr lang="en-GB" dirty="0">
                <a:solidFill>
                  <a:srgbClr val="0070C0"/>
                </a:solidFill>
              </a:rPr>
              <a:t>expectations at the end of each year and key </a:t>
            </a:r>
            <a:r>
              <a:rPr lang="en-GB" dirty="0" smtClean="0">
                <a:solidFill>
                  <a:srgbClr val="0070C0"/>
                </a:solidFill>
              </a:rPr>
              <a:t>stage.</a:t>
            </a:r>
            <a:r>
              <a:rPr lang="en-GB" dirty="0">
                <a:solidFill>
                  <a:srgbClr val="0070C0"/>
                </a:solidFill>
              </a:rPr>
              <a:t> As a result we have a community of enthusiastic readers and writers who enjoy showcasing their developing literacy knowledge and skills. They are confident to take risks in their reading and writing, and love to discuss and share their ideas.</a:t>
            </a:r>
          </a:p>
        </p:txBody>
      </p:sp>
    </p:spTree>
    <p:extLst>
      <p:ext uri="{BB962C8B-B14F-4D97-AF65-F5344CB8AC3E}">
        <p14:creationId xmlns:p14="http://schemas.microsoft.com/office/powerpoint/2010/main" val="2596799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Helping at home- Remind your child:</a:t>
            </a:r>
            <a:endParaRPr lang="en-GB" b="1" dirty="0">
              <a:solidFill>
                <a:srgbClr val="002060"/>
              </a:solidFill>
            </a:endParaRPr>
          </a:p>
        </p:txBody>
      </p:sp>
      <p:sp>
        <p:nvSpPr>
          <p:cNvPr id="3" name="Content Placeholder 2"/>
          <p:cNvSpPr>
            <a:spLocks noGrp="1"/>
          </p:cNvSpPr>
          <p:nvPr>
            <p:ph idx="1"/>
          </p:nvPr>
        </p:nvSpPr>
        <p:spPr>
          <a:xfrm>
            <a:off x="1331640" y="2636912"/>
            <a:ext cx="7620000" cy="3312368"/>
          </a:xfrm>
        </p:spPr>
        <p:txBody>
          <a:bodyPr>
            <a:noAutofit/>
          </a:bodyPr>
          <a:lstStyle/>
          <a:p>
            <a:r>
              <a:rPr lang="en-GB" sz="2400" dirty="0" smtClean="0">
                <a:solidFill>
                  <a:srgbClr val="0070C0"/>
                </a:solidFill>
              </a:rPr>
              <a:t>Read, Read and Read!</a:t>
            </a:r>
          </a:p>
          <a:p>
            <a:r>
              <a:rPr lang="en-GB" sz="2400" dirty="0" smtClean="0">
                <a:solidFill>
                  <a:srgbClr val="0070C0"/>
                </a:solidFill>
              </a:rPr>
              <a:t>Practise reading out your writing aloud</a:t>
            </a:r>
          </a:p>
          <a:p>
            <a:r>
              <a:rPr lang="en-GB" sz="2400" dirty="0" smtClean="0">
                <a:solidFill>
                  <a:srgbClr val="0070C0"/>
                </a:solidFill>
              </a:rPr>
              <a:t>Writers concentrate fiercely on their work</a:t>
            </a:r>
          </a:p>
          <a:p>
            <a:r>
              <a:rPr lang="en-GB" sz="2400" dirty="0" smtClean="0">
                <a:solidFill>
                  <a:srgbClr val="0070C0"/>
                </a:solidFill>
              </a:rPr>
              <a:t>Keep self-image high and positive</a:t>
            </a:r>
          </a:p>
          <a:p>
            <a:r>
              <a:rPr lang="en-GB" sz="2400" dirty="0" smtClean="0">
                <a:solidFill>
                  <a:srgbClr val="0070C0"/>
                </a:solidFill>
              </a:rPr>
              <a:t>Creativity matters because it makes us all feel special</a:t>
            </a:r>
          </a:p>
          <a:p>
            <a:r>
              <a:rPr lang="en-GB" sz="2400" dirty="0" smtClean="0">
                <a:solidFill>
                  <a:srgbClr val="0070C0"/>
                </a:solidFill>
              </a:rPr>
              <a:t>To write about anything and everything- shopping lists to song lyrics, stories to postcards…</a:t>
            </a:r>
          </a:p>
          <a:p>
            <a:r>
              <a:rPr lang="en-GB" sz="2400" dirty="0" smtClean="0">
                <a:solidFill>
                  <a:srgbClr val="0070C0"/>
                </a:solidFill>
              </a:rPr>
              <a:t>Children should enjoy writing!</a:t>
            </a:r>
            <a:endParaRPr lang="en-GB" sz="2400" dirty="0">
              <a:solidFill>
                <a:srgbClr val="0070C0"/>
              </a:solidFill>
            </a:endParaRPr>
          </a:p>
        </p:txBody>
      </p:sp>
    </p:spTree>
    <p:extLst>
      <p:ext uri="{BB962C8B-B14F-4D97-AF65-F5344CB8AC3E}">
        <p14:creationId xmlns:p14="http://schemas.microsoft.com/office/powerpoint/2010/main" val="3060710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Remember</a:t>
            </a:r>
            <a:endParaRPr lang="en-GB" b="1" dirty="0">
              <a:solidFill>
                <a:srgbClr val="002060"/>
              </a:solidFill>
            </a:endParaRPr>
          </a:p>
        </p:txBody>
      </p:sp>
      <p:sp>
        <p:nvSpPr>
          <p:cNvPr id="3" name="Content Placeholder 2"/>
          <p:cNvSpPr>
            <a:spLocks noGrp="1"/>
          </p:cNvSpPr>
          <p:nvPr>
            <p:ph idx="1"/>
          </p:nvPr>
        </p:nvSpPr>
        <p:spPr>
          <a:xfrm>
            <a:off x="1331640" y="2204864"/>
            <a:ext cx="7704667" cy="3332816"/>
          </a:xfrm>
        </p:spPr>
        <p:txBody>
          <a:bodyPr>
            <a:normAutofit fontScale="92500"/>
          </a:bodyPr>
          <a:lstStyle/>
          <a:p>
            <a:pPr marL="114300" indent="0">
              <a:buNone/>
            </a:pPr>
            <a:r>
              <a:rPr lang="en-GB" sz="5000" dirty="0" smtClean="0">
                <a:solidFill>
                  <a:srgbClr val="0070C0"/>
                </a:solidFill>
              </a:rPr>
              <a:t>You can’t write a story unless you can tell a story, and you can’t tell a story unless you have heard a story.</a:t>
            </a:r>
            <a:endParaRPr lang="en-GB" sz="5000" dirty="0">
              <a:solidFill>
                <a:srgbClr val="0070C0"/>
              </a:solidFill>
            </a:endParaRPr>
          </a:p>
        </p:txBody>
      </p:sp>
    </p:spTree>
    <p:extLst>
      <p:ext uri="{BB962C8B-B14F-4D97-AF65-F5344CB8AC3E}">
        <p14:creationId xmlns:p14="http://schemas.microsoft.com/office/powerpoint/2010/main" val="737786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4624"/>
            <a:ext cx="7704667" cy="1171599"/>
          </a:xfrm>
        </p:spPr>
        <p:txBody>
          <a:bodyPr>
            <a:normAutofit fontScale="90000"/>
          </a:bodyPr>
          <a:lstStyle/>
          <a:p>
            <a:r>
              <a:rPr lang="en-GB" b="1" dirty="0" smtClean="0">
                <a:solidFill>
                  <a:srgbClr val="002060"/>
                </a:solidFill>
              </a:rPr>
              <a:t>Create a literature-rich, word loving home</a:t>
            </a:r>
            <a:endParaRPr lang="en-GB" b="1" dirty="0">
              <a:solidFill>
                <a:srgbClr val="002060"/>
              </a:solidFill>
            </a:endParaRPr>
          </a:p>
        </p:txBody>
      </p:sp>
      <p:sp>
        <p:nvSpPr>
          <p:cNvPr id="3" name="Content Placeholder 2"/>
          <p:cNvSpPr>
            <a:spLocks noGrp="1"/>
          </p:cNvSpPr>
          <p:nvPr>
            <p:ph idx="1"/>
          </p:nvPr>
        </p:nvSpPr>
        <p:spPr>
          <a:xfrm>
            <a:off x="1439333" y="2132856"/>
            <a:ext cx="7704667" cy="3332816"/>
          </a:xfrm>
        </p:spPr>
        <p:txBody>
          <a:bodyPr>
            <a:noAutofit/>
          </a:bodyPr>
          <a:lstStyle/>
          <a:p>
            <a:r>
              <a:rPr lang="en-GB" sz="2000" dirty="0" smtClean="0">
                <a:solidFill>
                  <a:srgbClr val="0070C0"/>
                </a:solidFill>
              </a:rPr>
              <a:t>Enjoy our school library and visit the Tonbridge library.</a:t>
            </a:r>
          </a:p>
          <a:p>
            <a:r>
              <a:rPr lang="en-GB" sz="2000" dirty="0" smtClean="0">
                <a:solidFill>
                  <a:srgbClr val="0070C0"/>
                </a:solidFill>
              </a:rPr>
              <a:t>Read aloud and listen to audiobooks together.</a:t>
            </a:r>
          </a:p>
          <a:p>
            <a:r>
              <a:rPr lang="en-GB" sz="2000" dirty="0" smtClean="0">
                <a:solidFill>
                  <a:srgbClr val="0070C0"/>
                </a:solidFill>
              </a:rPr>
              <a:t>Encourage independent audiobook-listening if your child can’t yet read, or doesn’t enjoy reading.</a:t>
            </a:r>
          </a:p>
          <a:p>
            <a:r>
              <a:rPr lang="en-GB" sz="2000" dirty="0" smtClean="0">
                <a:solidFill>
                  <a:srgbClr val="0070C0"/>
                </a:solidFill>
              </a:rPr>
              <a:t>Teach your child fairy tales and nursery rhymes.</a:t>
            </a:r>
          </a:p>
          <a:p>
            <a:r>
              <a:rPr lang="en-GB" sz="2000" dirty="0" smtClean="0">
                <a:solidFill>
                  <a:srgbClr val="0070C0"/>
                </a:solidFill>
              </a:rPr>
              <a:t>Have deep discussions about books and films–not based on someone else’s “comprehension questions,” but on your own wonderings.</a:t>
            </a:r>
          </a:p>
          <a:p>
            <a:r>
              <a:rPr lang="en-GB" sz="2000" dirty="0" smtClean="0">
                <a:solidFill>
                  <a:srgbClr val="0070C0"/>
                </a:solidFill>
              </a:rPr>
              <a:t>Tell stories. Read and recite poetry. Engage in word play: rhyming games, jokes, puns and riddles,</a:t>
            </a:r>
          </a:p>
          <a:p>
            <a:r>
              <a:rPr lang="en-GB" sz="2000" dirty="0" smtClean="0">
                <a:solidFill>
                  <a:srgbClr val="0070C0"/>
                </a:solidFill>
              </a:rPr>
              <a:t>verbal poetry composed on the spot, and so on</a:t>
            </a:r>
          </a:p>
          <a:p>
            <a:r>
              <a:rPr lang="en-GB" sz="2000" dirty="0">
                <a:solidFill>
                  <a:srgbClr val="0070C0"/>
                </a:solidFill>
              </a:rPr>
              <a:t>Use letter sounds and not letter names</a:t>
            </a:r>
          </a:p>
          <a:p>
            <a:r>
              <a:rPr lang="en-GB" sz="2000" dirty="0">
                <a:solidFill>
                  <a:srgbClr val="0070C0"/>
                </a:solidFill>
              </a:rPr>
              <a:t> Write in lower case letters</a:t>
            </a:r>
          </a:p>
          <a:p>
            <a:r>
              <a:rPr lang="en-GB" sz="2000" dirty="0">
                <a:solidFill>
                  <a:srgbClr val="0070C0"/>
                </a:solidFill>
              </a:rPr>
              <a:t> Encourage your child to recognise letters in their environment; street names, signs, packets, brand labels</a:t>
            </a:r>
          </a:p>
        </p:txBody>
      </p:sp>
    </p:spTree>
    <p:extLst>
      <p:ext uri="{BB962C8B-B14F-4D97-AF65-F5344CB8AC3E}">
        <p14:creationId xmlns:p14="http://schemas.microsoft.com/office/powerpoint/2010/main" val="3194215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99591"/>
          </a:xfrm>
        </p:spPr>
        <p:txBody>
          <a:bodyPr>
            <a:normAutofit fontScale="90000"/>
          </a:bodyPr>
          <a:lstStyle/>
          <a:p>
            <a:r>
              <a:rPr lang="en-GB" b="1" dirty="0" smtClean="0">
                <a:solidFill>
                  <a:srgbClr val="002060"/>
                </a:solidFill>
              </a:rPr>
              <a:t>Talk about what interests your child</a:t>
            </a:r>
            <a:endParaRPr lang="en-GB" b="1" dirty="0">
              <a:solidFill>
                <a:srgbClr val="002060"/>
              </a:solidFill>
            </a:endParaRPr>
          </a:p>
        </p:txBody>
      </p:sp>
      <p:sp>
        <p:nvSpPr>
          <p:cNvPr id="3" name="Content Placeholder 2"/>
          <p:cNvSpPr>
            <a:spLocks noGrp="1"/>
          </p:cNvSpPr>
          <p:nvPr>
            <p:ph idx="1"/>
          </p:nvPr>
        </p:nvSpPr>
        <p:spPr/>
        <p:txBody>
          <a:bodyPr>
            <a:normAutofit fontScale="92500"/>
          </a:bodyPr>
          <a:lstStyle/>
          <a:p>
            <a:r>
              <a:rPr lang="en-GB" dirty="0" smtClean="0">
                <a:solidFill>
                  <a:srgbClr val="0070C0"/>
                </a:solidFill>
              </a:rPr>
              <a:t>Let them go on and on about dogs or science or history or Dr Who if that’s what excites them. Ask questions. Let them explain in intricate detail.</a:t>
            </a:r>
          </a:p>
          <a:p>
            <a:r>
              <a:rPr lang="en-GB" dirty="0" smtClean="0">
                <a:solidFill>
                  <a:srgbClr val="0070C0"/>
                </a:solidFill>
              </a:rPr>
              <a:t>Have discussions. Ask for their opinion on important, real-world issues. This will develop their skills of explanation and argument, which will eventually factor into their writing</a:t>
            </a:r>
          </a:p>
          <a:p>
            <a:r>
              <a:rPr lang="en-GB" dirty="0" smtClean="0">
                <a:solidFill>
                  <a:srgbClr val="0070C0"/>
                </a:solidFill>
              </a:rPr>
              <a:t>Enjoy debate around the dining table, discuss local and national news.</a:t>
            </a:r>
            <a:endParaRPr lang="en-GB" dirty="0">
              <a:solidFill>
                <a:srgbClr val="0070C0"/>
              </a:solidFill>
            </a:endParaRPr>
          </a:p>
        </p:txBody>
      </p:sp>
    </p:spTree>
    <p:extLst>
      <p:ext uri="{BB962C8B-B14F-4D97-AF65-F5344CB8AC3E}">
        <p14:creationId xmlns:p14="http://schemas.microsoft.com/office/powerpoint/2010/main" val="4280285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55575"/>
          </a:xfrm>
        </p:spPr>
        <p:txBody>
          <a:bodyPr>
            <a:normAutofit/>
          </a:bodyPr>
          <a:lstStyle/>
          <a:p>
            <a:pPr algn="ctr"/>
            <a:r>
              <a:rPr lang="en-GB" sz="2500" b="1" dirty="0" smtClean="0">
                <a:solidFill>
                  <a:srgbClr val="002060"/>
                </a:solidFill>
              </a:rPr>
              <a:t>Let your child write about what interests them, and in genres that they enjoy</a:t>
            </a:r>
            <a:endParaRPr lang="en-GB" sz="2500"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2400" dirty="0" smtClean="0">
                <a:solidFill>
                  <a:srgbClr val="0070C0"/>
                </a:solidFill>
              </a:rPr>
              <a:t>If your child is mad about space, Moshi Monsters or </a:t>
            </a:r>
            <a:r>
              <a:rPr lang="en-GB" sz="2400" dirty="0" err="1" smtClean="0">
                <a:solidFill>
                  <a:srgbClr val="0070C0"/>
                </a:solidFill>
              </a:rPr>
              <a:t>Hatchimals</a:t>
            </a:r>
            <a:r>
              <a:rPr lang="en-GB" sz="2400" dirty="0" smtClean="0">
                <a:solidFill>
                  <a:srgbClr val="0070C0"/>
                </a:solidFill>
              </a:rPr>
              <a:t>– respect their interest: this what they know and this is what will excite them. This is what will make their writing vivid and detailed. </a:t>
            </a:r>
          </a:p>
          <a:p>
            <a:pPr marL="0" indent="0">
              <a:buNone/>
            </a:pPr>
            <a:endParaRPr lang="en-GB" sz="2400" dirty="0">
              <a:solidFill>
                <a:srgbClr val="0070C0"/>
              </a:solidFill>
            </a:endParaRPr>
          </a:p>
          <a:p>
            <a:pPr marL="0" indent="0">
              <a:buNone/>
            </a:pPr>
            <a:r>
              <a:rPr lang="en-GB" sz="2400" dirty="0" smtClean="0">
                <a:solidFill>
                  <a:srgbClr val="0070C0"/>
                </a:solidFill>
              </a:rPr>
              <a:t>If they want to write fantasy stories because they love Harry Potter, they will understand how the genre works. We have to make the act of writing engaging –to draw children in and to make them want to continue. This will lead to self-sponsored writing projects.</a:t>
            </a:r>
            <a:endParaRPr lang="en-GB" sz="2400" dirty="0">
              <a:solidFill>
                <a:srgbClr val="0070C0"/>
              </a:solidFill>
            </a:endParaRPr>
          </a:p>
        </p:txBody>
      </p:sp>
    </p:spTree>
    <p:extLst>
      <p:ext uri="{BB962C8B-B14F-4D97-AF65-F5344CB8AC3E}">
        <p14:creationId xmlns:p14="http://schemas.microsoft.com/office/powerpoint/2010/main" val="2555048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27583"/>
          </a:xfrm>
        </p:spPr>
        <p:txBody>
          <a:bodyPr>
            <a:normAutofit/>
          </a:bodyPr>
          <a:lstStyle/>
          <a:p>
            <a:r>
              <a:rPr lang="en-GB" sz="3000" b="1" dirty="0" smtClean="0">
                <a:solidFill>
                  <a:srgbClr val="002060"/>
                </a:solidFill>
              </a:rPr>
              <a:t>Help your child find meaningful, authentic reasons to write</a:t>
            </a:r>
            <a:endParaRPr lang="en-GB" sz="3000" b="1" dirty="0">
              <a:solidFill>
                <a:srgbClr val="002060"/>
              </a:solidFill>
            </a:endParaRPr>
          </a:p>
        </p:txBody>
      </p:sp>
      <p:sp>
        <p:nvSpPr>
          <p:cNvPr id="3" name="Content Placeholder 2"/>
          <p:cNvSpPr>
            <a:spLocks noGrp="1"/>
          </p:cNvSpPr>
          <p:nvPr>
            <p:ph idx="1"/>
          </p:nvPr>
        </p:nvSpPr>
        <p:spPr>
          <a:xfrm>
            <a:off x="1331640" y="1844824"/>
            <a:ext cx="7620000" cy="4411960"/>
          </a:xfrm>
        </p:spPr>
        <p:txBody>
          <a:bodyPr>
            <a:normAutofit/>
          </a:bodyPr>
          <a:lstStyle/>
          <a:p>
            <a:r>
              <a:rPr lang="en-GB" sz="2400" dirty="0" smtClean="0">
                <a:solidFill>
                  <a:srgbClr val="0070C0"/>
                </a:solidFill>
              </a:rPr>
              <a:t>Generally, we write to communicate with others. </a:t>
            </a:r>
          </a:p>
          <a:p>
            <a:r>
              <a:rPr lang="en-GB" sz="2400" dirty="0" smtClean="0">
                <a:solidFill>
                  <a:srgbClr val="0070C0"/>
                </a:solidFill>
              </a:rPr>
              <a:t>We write to connect.</a:t>
            </a:r>
          </a:p>
          <a:p>
            <a:r>
              <a:rPr lang="en-GB" sz="2400" dirty="0" smtClean="0">
                <a:solidFill>
                  <a:srgbClr val="0070C0"/>
                </a:solidFill>
              </a:rPr>
              <a:t>Find real writing opportunities that engage your child and invite responses e.g. letters and e-mails, invitations, shopping lists etc.</a:t>
            </a:r>
            <a:endParaRPr lang="en-GB" sz="2400" dirty="0">
              <a:solidFill>
                <a:srgbClr val="0070C0"/>
              </a:solidFill>
            </a:endParaRPr>
          </a:p>
        </p:txBody>
      </p:sp>
    </p:spTree>
    <p:extLst>
      <p:ext uri="{BB962C8B-B14F-4D97-AF65-F5344CB8AC3E}">
        <p14:creationId xmlns:p14="http://schemas.microsoft.com/office/powerpoint/2010/main" val="234783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1" y="1556792"/>
            <a:ext cx="7560840" cy="3960440"/>
          </a:xfrm>
        </p:spPr>
        <p:txBody>
          <a:bodyPr>
            <a:normAutofit/>
          </a:bodyPr>
          <a:lstStyle/>
          <a:p>
            <a:pPr marL="0" indent="0" algn="ctr">
              <a:buNone/>
            </a:pPr>
            <a:r>
              <a:rPr lang="en-GB" sz="4000" dirty="0" smtClean="0">
                <a:solidFill>
                  <a:srgbClr val="0070C0"/>
                </a:solidFill>
              </a:rPr>
              <a:t>To become writers, our children need something to say, the means to say it, and a reason to say it.  As parents and educators we are the ones who have to inspire this.</a:t>
            </a:r>
          </a:p>
          <a:p>
            <a:pPr marL="0" indent="0" algn="ctr">
              <a:buNone/>
            </a:pPr>
            <a:endParaRPr lang="en-GB" sz="4000" dirty="0">
              <a:solidFill>
                <a:srgbClr val="0070C0"/>
              </a:solidFill>
            </a:endParaRPr>
          </a:p>
        </p:txBody>
      </p:sp>
    </p:spTree>
    <p:extLst>
      <p:ext uri="{BB962C8B-B14F-4D97-AF65-F5344CB8AC3E}">
        <p14:creationId xmlns:p14="http://schemas.microsoft.com/office/powerpoint/2010/main" val="1909295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704667" cy="1315615"/>
          </a:xfrm>
        </p:spPr>
        <p:txBody>
          <a:bodyPr/>
          <a:lstStyle/>
          <a:p>
            <a:r>
              <a:rPr lang="en-GB" b="1" i="1" dirty="0">
                <a:solidFill>
                  <a:srgbClr val="002060"/>
                </a:solidFill>
              </a:rPr>
              <a:t>‘Meagre reading produces thin writing’ </a:t>
            </a:r>
          </a:p>
        </p:txBody>
      </p:sp>
      <p:sp>
        <p:nvSpPr>
          <p:cNvPr id="3" name="Content Placeholder 2"/>
          <p:cNvSpPr>
            <a:spLocks noGrp="1"/>
          </p:cNvSpPr>
          <p:nvPr>
            <p:ph idx="1"/>
          </p:nvPr>
        </p:nvSpPr>
        <p:spPr>
          <a:xfrm>
            <a:off x="1019944" y="1916832"/>
            <a:ext cx="8124056" cy="4051920"/>
          </a:xfrm>
        </p:spPr>
        <p:txBody>
          <a:bodyPr>
            <a:normAutofit lnSpcReduction="10000"/>
          </a:bodyPr>
          <a:lstStyle/>
          <a:p>
            <a:r>
              <a:rPr lang="en-GB" sz="2400" dirty="0" smtClean="0">
                <a:solidFill>
                  <a:srgbClr val="0070C0"/>
                </a:solidFill>
              </a:rPr>
              <a:t>The most proficient writers in any class are always the readers’</a:t>
            </a:r>
          </a:p>
          <a:p>
            <a:r>
              <a:rPr lang="en-GB" sz="2400" dirty="0" smtClean="0">
                <a:solidFill>
                  <a:srgbClr val="0070C0"/>
                </a:solidFill>
              </a:rPr>
              <a:t>‘We need to stimulate an interest in words and sentences because they lie at the root of all writing’</a:t>
            </a:r>
          </a:p>
          <a:p>
            <a:r>
              <a:rPr lang="en-GB" sz="2400" dirty="0" smtClean="0">
                <a:solidFill>
                  <a:srgbClr val="0070C0"/>
                </a:solidFill>
              </a:rPr>
              <a:t>‘If you want to be a writer then read, read, read.’’</a:t>
            </a:r>
          </a:p>
          <a:p>
            <a:r>
              <a:rPr lang="en-GB" sz="2400" dirty="0" smtClean="0">
                <a:solidFill>
                  <a:srgbClr val="0070C0"/>
                </a:solidFill>
              </a:rPr>
              <a:t>‘Writers read deeply’</a:t>
            </a:r>
          </a:p>
          <a:p>
            <a:r>
              <a:rPr lang="en-GB" sz="2400" dirty="0" smtClean="0">
                <a:solidFill>
                  <a:srgbClr val="0070C0"/>
                </a:solidFill>
              </a:rPr>
              <a:t>We only write when it matters to us personally’</a:t>
            </a:r>
          </a:p>
          <a:p>
            <a:r>
              <a:rPr lang="en-GB" sz="2400" dirty="0" smtClean="0">
                <a:solidFill>
                  <a:srgbClr val="0070C0"/>
                </a:solidFill>
              </a:rPr>
              <a:t>‘Writing is about who we are. It is particular and</a:t>
            </a:r>
          </a:p>
          <a:p>
            <a:pPr marL="0" indent="0">
              <a:buNone/>
            </a:pPr>
            <a:r>
              <a:rPr lang="en-GB" sz="2400" dirty="0" smtClean="0">
                <a:solidFill>
                  <a:srgbClr val="0070C0"/>
                </a:solidFill>
              </a:rPr>
              <a:t>personal and individual.’</a:t>
            </a:r>
            <a:endParaRPr lang="en-GB" sz="2400" dirty="0">
              <a:solidFill>
                <a:srgbClr val="0070C0"/>
              </a:solidFill>
            </a:endParaRPr>
          </a:p>
        </p:txBody>
      </p:sp>
    </p:spTree>
    <p:extLst>
      <p:ext uri="{BB962C8B-B14F-4D97-AF65-F5344CB8AC3E}">
        <p14:creationId xmlns:p14="http://schemas.microsoft.com/office/powerpoint/2010/main" val="413129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16632"/>
            <a:ext cx="6984776" cy="1099591"/>
          </a:xfrm>
        </p:spPr>
        <p:txBody>
          <a:bodyPr>
            <a:normAutofit fontScale="90000"/>
          </a:bodyPr>
          <a:lstStyle/>
          <a:p>
            <a:r>
              <a:rPr lang="en-GB" b="1" dirty="0" smtClean="0">
                <a:solidFill>
                  <a:srgbClr val="002060"/>
                </a:solidFill>
              </a:rPr>
              <a:t>Writing =Transcription and </a:t>
            </a:r>
            <a:br>
              <a:rPr lang="en-GB" b="1" dirty="0" smtClean="0">
                <a:solidFill>
                  <a:srgbClr val="002060"/>
                </a:solidFill>
              </a:rPr>
            </a:br>
            <a:r>
              <a:rPr lang="en-GB" b="1" dirty="0" smtClean="0">
                <a:solidFill>
                  <a:srgbClr val="002060"/>
                </a:solidFill>
              </a:rPr>
              <a:t>Composition</a:t>
            </a:r>
            <a:endParaRPr lang="en-GB" b="1" dirty="0">
              <a:solidFill>
                <a:srgbClr val="002060"/>
              </a:solidFill>
            </a:endParaRPr>
          </a:p>
        </p:txBody>
      </p:sp>
      <p:sp>
        <p:nvSpPr>
          <p:cNvPr id="3" name="Content Placeholder 2"/>
          <p:cNvSpPr>
            <a:spLocks noGrp="1"/>
          </p:cNvSpPr>
          <p:nvPr>
            <p:ph idx="1"/>
          </p:nvPr>
        </p:nvSpPr>
        <p:spPr>
          <a:xfrm>
            <a:off x="2195736" y="2564904"/>
            <a:ext cx="5112568" cy="2952328"/>
          </a:xfrm>
        </p:spPr>
        <p:txBody>
          <a:bodyPr>
            <a:noAutofit/>
          </a:bodyPr>
          <a:lstStyle/>
          <a:p>
            <a:pPr marL="0" indent="0">
              <a:buNone/>
            </a:pPr>
            <a:r>
              <a:rPr lang="en-GB" sz="2200" b="1" dirty="0" smtClean="0">
                <a:solidFill>
                  <a:srgbClr val="0070C0"/>
                </a:solidFill>
              </a:rPr>
              <a:t>Transcription =</a:t>
            </a:r>
            <a:r>
              <a:rPr lang="en-GB" sz="2200" dirty="0" smtClean="0">
                <a:solidFill>
                  <a:srgbClr val="0070C0"/>
                </a:solidFill>
              </a:rPr>
              <a:t> Spelling and Handwriting</a:t>
            </a:r>
          </a:p>
          <a:p>
            <a:pPr marL="0" indent="0">
              <a:buNone/>
            </a:pPr>
            <a:r>
              <a:rPr lang="en-GB" sz="2200" b="1" dirty="0" smtClean="0">
                <a:solidFill>
                  <a:srgbClr val="0070C0"/>
                </a:solidFill>
              </a:rPr>
              <a:t>Composition =</a:t>
            </a:r>
          </a:p>
          <a:p>
            <a:pPr marL="0" indent="0">
              <a:buNone/>
            </a:pPr>
            <a:r>
              <a:rPr lang="en-GB" sz="2200" dirty="0" smtClean="0">
                <a:solidFill>
                  <a:srgbClr val="0070C0"/>
                </a:solidFill>
              </a:rPr>
              <a:t>Planning</a:t>
            </a:r>
          </a:p>
          <a:p>
            <a:pPr marL="0" indent="0">
              <a:buNone/>
            </a:pPr>
            <a:r>
              <a:rPr lang="en-GB" sz="2200" dirty="0" smtClean="0">
                <a:solidFill>
                  <a:srgbClr val="0070C0"/>
                </a:solidFill>
              </a:rPr>
              <a:t>Drafting</a:t>
            </a:r>
          </a:p>
          <a:p>
            <a:pPr marL="0" indent="0">
              <a:buNone/>
            </a:pPr>
            <a:r>
              <a:rPr lang="en-GB" sz="2200" dirty="0" smtClean="0">
                <a:solidFill>
                  <a:srgbClr val="0070C0"/>
                </a:solidFill>
              </a:rPr>
              <a:t>Evaluating</a:t>
            </a:r>
          </a:p>
          <a:p>
            <a:pPr marL="0" indent="0">
              <a:buNone/>
            </a:pPr>
            <a:r>
              <a:rPr lang="en-GB" sz="2200" dirty="0" smtClean="0">
                <a:solidFill>
                  <a:srgbClr val="0070C0"/>
                </a:solidFill>
              </a:rPr>
              <a:t>Sharing</a:t>
            </a:r>
          </a:p>
          <a:p>
            <a:pPr marL="0" indent="0">
              <a:buNone/>
            </a:pPr>
            <a:r>
              <a:rPr lang="en-GB" sz="2200" dirty="0" smtClean="0">
                <a:solidFill>
                  <a:srgbClr val="0070C0"/>
                </a:solidFill>
              </a:rPr>
              <a:t>Revising and editing</a:t>
            </a:r>
          </a:p>
          <a:p>
            <a:pPr marL="0" indent="0">
              <a:buNone/>
            </a:pPr>
            <a:r>
              <a:rPr lang="en-GB" sz="2200" dirty="0" smtClean="0">
                <a:solidFill>
                  <a:srgbClr val="0070C0"/>
                </a:solidFill>
              </a:rPr>
              <a:t>Sentence combining</a:t>
            </a:r>
          </a:p>
          <a:p>
            <a:pPr marL="0" indent="0">
              <a:buNone/>
            </a:pPr>
            <a:r>
              <a:rPr lang="en-GB" sz="2200" dirty="0" smtClean="0">
                <a:solidFill>
                  <a:srgbClr val="0070C0"/>
                </a:solidFill>
              </a:rPr>
              <a:t>Summarising</a:t>
            </a:r>
          </a:p>
          <a:p>
            <a:pPr marL="0" indent="0">
              <a:buNone/>
            </a:pPr>
            <a:r>
              <a:rPr lang="en-GB" sz="2200" dirty="0" smtClean="0">
                <a:solidFill>
                  <a:srgbClr val="0070C0"/>
                </a:solidFill>
              </a:rPr>
              <a:t>Writing for a purpose and an audience</a:t>
            </a:r>
          </a:p>
          <a:p>
            <a:pPr marL="0" indent="0">
              <a:buNone/>
            </a:pPr>
            <a:r>
              <a:rPr lang="en-GB" sz="2200" dirty="0" smtClean="0">
                <a:solidFill>
                  <a:srgbClr val="0070C0"/>
                </a:solidFill>
              </a:rPr>
              <a:t>Grammar and punctuation</a:t>
            </a:r>
            <a:endParaRPr lang="en-GB" sz="2200" dirty="0">
              <a:solidFill>
                <a:srgbClr val="0070C0"/>
              </a:solidFill>
            </a:endParaRPr>
          </a:p>
        </p:txBody>
      </p:sp>
    </p:spTree>
    <p:extLst>
      <p:ext uri="{BB962C8B-B14F-4D97-AF65-F5344CB8AC3E}">
        <p14:creationId xmlns:p14="http://schemas.microsoft.com/office/powerpoint/2010/main" val="344032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44624"/>
            <a:ext cx="7704667" cy="1099591"/>
          </a:xfrm>
        </p:spPr>
        <p:txBody>
          <a:bodyPr/>
          <a:lstStyle/>
          <a:p>
            <a:r>
              <a:rPr lang="en-GB" b="1" dirty="0" smtClean="0">
                <a:solidFill>
                  <a:srgbClr val="002060"/>
                </a:solidFill>
              </a:rPr>
              <a:t>The writing journey</a:t>
            </a:r>
            <a:endParaRPr lang="en-GB" b="1" dirty="0">
              <a:solidFill>
                <a:srgbClr val="002060"/>
              </a:solidFill>
            </a:endParaRPr>
          </a:p>
        </p:txBody>
      </p:sp>
      <p:sp>
        <p:nvSpPr>
          <p:cNvPr id="3" name="Content Placeholder 2"/>
          <p:cNvSpPr>
            <a:spLocks noGrp="1"/>
          </p:cNvSpPr>
          <p:nvPr>
            <p:ph idx="1"/>
          </p:nvPr>
        </p:nvSpPr>
        <p:spPr>
          <a:xfrm>
            <a:off x="899592" y="1988840"/>
            <a:ext cx="7704667" cy="3332816"/>
          </a:xfrm>
        </p:spPr>
        <p:txBody>
          <a:bodyPr>
            <a:normAutofit/>
          </a:bodyPr>
          <a:lstStyle/>
          <a:p>
            <a:r>
              <a:rPr lang="en-GB" sz="2400" dirty="0" smtClean="0">
                <a:solidFill>
                  <a:srgbClr val="0070C0"/>
                </a:solidFill>
              </a:rPr>
              <a:t>As soon as your child starts to make marks, they are writers.</a:t>
            </a:r>
          </a:p>
          <a:p>
            <a:r>
              <a:rPr lang="en-GB" sz="2400" dirty="0" smtClean="0">
                <a:solidFill>
                  <a:srgbClr val="0070C0"/>
                </a:solidFill>
              </a:rPr>
              <a:t>Writing is a developmental process; a journey.</a:t>
            </a:r>
          </a:p>
          <a:p>
            <a:r>
              <a:rPr lang="en-GB" sz="2400" dirty="0" smtClean="0">
                <a:solidFill>
                  <a:srgbClr val="0070C0"/>
                </a:solidFill>
              </a:rPr>
              <a:t>The different stages of this journey are described briefly in the following slides</a:t>
            </a:r>
            <a:endParaRPr lang="en-GB" sz="2400" dirty="0">
              <a:solidFill>
                <a:srgbClr val="0070C0"/>
              </a:solidFill>
            </a:endParaRPr>
          </a:p>
        </p:txBody>
      </p:sp>
    </p:spTree>
    <p:extLst>
      <p:ext uri="{BB962C8B-B14F-4D97-AF65-F5344CB8AC3E}">
        <p14:creationId xmlns:p14="http://schemas.microsoft.com/office/powerpoint/2010/main" val="1288247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83567"/>
          </a:xfrm>
        </p:spPr>
        <p:txBody>
          <a:bodyPr/>
          <a:lstStyle/>
          <a:p>
            <a:r>
              <a:rPr lang="en-GB" b="1" dirty="0" smtClean="0">
                <a:solidFill>
                  <a:srgbClr val="002060"/>
                </a:solidFill>
              </a:rPr>
              <a:t>Mark Making</a:t>
            </a:r>
            <a:endParaRPr lang="en-GB" b="1" dirty="0">
              <a:solidFill>
                <a:srgbClr val="002060"/>
              </a:solidFill>
            </a:endParaRPr>
          </a:p>
        </p:txBody>
      </p:sp>
      <p:sp>
        <p:nvSpPr>
          <p:cNvPr id="3" name="Content Placeholder 2"/>
          <p:cNvSpPr>
            <a:spLocks noGrp="1"/>
          </p:cNvSpPr>
          <p:nvPr>
            <p:ph idx="1"/>
          </p:nvPr>
        </p:nvSpPr>
        <p:spPr>
          <a:xfrm>
            <a:off x="899592" y="1268760"/>
            <a:ext cx="7704667" cy="3332816"/>
          </a:xfrm>
        </p:spPr>
        <p:txBody>
          <a:bodyPr>
            <a:normAutofit/>
          </a:bodyPr>
          <a:lstStyle/>
          <a:p>
            <a:r>
              <a:rPr lang="en-GB" sz="2400" dirty="0" smtClean="0">
                <a:solidFill>
                  <a:srgbClr val="0070C0"/>
                </a:solidFill>
              </a:rPr>
              <a:t>‘Mark Making’ looks like random assortment of</a:t>
            </a:r>
          </a:p>
          <a:p>
            <a:r>
              <a:rPr lang="en-GB" sz="2400" dirty="0" smtClean="0">
                <a:solidFill>
                  <a:srgbClr val="0070C0"/>
                </a:solidFill>
              </a:rPr>
              <a:t>marks on a child's paper.</a:t>
            </a:r>
          </a:p>
          <a:p>
            <a:r>
              <a:rPr lang="en-GB" sz="2400" dirty="0" smtClean="0">
                <a:solidFill>
                  <a:srgbClr val="0070C0"/>
                </a:solidFill>
              </a:rPr>
              <a:t>Sometimes the marks are large, circular and random. Sometimes they resemble drawing.</a:t>
            </a:r>
          </a:p>
          <a:p>
            <a:r>
              <a:rPr lang="en-GB" sz="2400" dirty="0" smtClean="0">
                <a:solidFill>
                  <a:srgbClr val="0070C0"/>
                </a:solidFill>
              </a:rPr>
              <a:t>Although the marks do not resemble print, they are significant because the young writer uses them to show ideas and can talk about them</a:t>
            </a:r>
            <a:endParaRPr lang="en-GB" sz="2400" dirty="0">
              <a:solidFill>
                <a:srgbClr val="0070C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370219"/>
            <a:ext cx="2940233" cy="208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107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99591"/>
          </a:xfrm>
        </p:spPr>
        <p:txBody>
          <a:bodyPr/>
          <a:lstStyle/>
          <a:p>
            <a:r>
              <a:rPr lang="en-GB" b="1" dirty="0" smtClean="0">
                <a:solidFill>
                  <a:srgbClr val="002060"/>
                </a:solidFill>
              </a:rPr>
              <a:t>Letter-like symbols</a:t>
            </a:r>
            <a:endParaRPr lang="en-GB" b="1" dirty="0">
              <a:solidFill>
                <a:srgbClr val="002060"/>
              </a:solidFill>
            </a:endParaRPr>
          </a:p>
        </p:txBody>
      </p:sp>
      <p:sp>
        <p:nvSpPr>
          <p:cNvPr id="3" name="Content Placeholder 2"/>
          <p:cNvSpPr>
            <a:spLocks noGrp="1"/>
          </p:cNvSpPr>
          <p:nvPr>
            <p:ph idx="1"/>
          </p:nvPr>
        </p:nvSpPr>
        <p:spPr>
          <a:xfrm>
            <a:off x="899592" y="1811242"/>
            <a:ext cx="7704667" cy="2426800"/>
          </a:xfrm>
        </p:spPr>
        <p:txBody>
          <a:bodyPr>
            <a:normAutofit/>
          </a:bodyPr>
          <a:lstStyle/>
          <a:p>
            <a:r>
              <a:rPr lang="en-GB" sz="2400" dirty="0" smtClean="0">
                <a:solidFill>
                  <a:srgbClr val="0070C0"/>
                </a:solidFill>
              </a:rPr>
              <a:t>Letter-like forms emerge, sometimes randomly placed and often interspersed with numbers.</a:t>
            </a:r>
          </a:p>
          <a:p>
            <a:r>
              <a:rPr lang="en-GB" sz="2400" dirty="0" smtClean="0">
                <a:solidFill>
                  <a:srgbClr val="0070C0"/>
                </a:solidFill>
              </a:rPr>
              <a:t>The children can talk about their own ‘writing’. In this stage, spacing is rarely present</a:t>
            </a:r>
            <a:endParaRPr lang="en-GB" sz="2400" dirty="0">
              <a:solidFill>
                <a:srgbClr val="0070C0"/>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4852" y="4293096"/>
            <a:ext cx="3524170" cy="234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230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83567"/>
          </a:xfrm>
        </p:spPr>
        <p:txBody>
          <a:bodyPr/>
          <a:lstStyle/>
          <a:p>
            <a:r>
              <a:rPr lang="en-GB" b="1" dirty="0" smtClean="0">
                <a:solidFill>
                  <a:srgbClr val="002060"/>
                </a:solidFill>
              </a:rPr>
              <a:t>Strings of letters</a:t>
            </a:r>
            <a:endParaRPr lang="en-GB" b="1" dirty="0">
              <a:solidFill>
                <a:srgbClr val="002060"/>
              </a:solidFill>
            </a:endParaRPr>
          </a:p>
        </p:txBody>
      </p:sp>
      <p:sp>
        <p:nvSpPr>
          <p:cNvPr id="3" name="Content Placeholder 2"/>
          <p:cNvSpPr>
            <a:spLocks noGrp="1"/>
          </p:cNvSpPr>
          <p:nvPr>
            <p:ph idx="1"/>
          </p:nvPr>
        </p:nvSpPr>
        <p:spPr>
          <a:xfrm>
            <a:off x="982133" y="1412776"/>
            <a:ext cx="7704667" cy="3332816"/>
          </a:xfrm>
        </p:spPr>
        <p:txBody>
          <a:bodyPr>
            <a:normAutofit/>
          </a:bodyPr>
          <a:lstStyle/>
          <a:p>
            <a:r>
              <a:rPr lang="en-GB" dirty="0" smtClean="0">
                <a:solidFill>
                  <a:srgbClr val="0070C0"/>
                </a:solidFill>
              </a:rPr>
              <a:t>In the ‘strings of letters’ phase, children write some legible letters that tell us they know more about writing. They will often use letters from their names.</a:t>
            </a:r>
          </a:p>
          <a:p>
            <a:r>
              <a:rPr lang="en-GB" dirty="0" smtClean="0">
                <a:solidFill>
                  <a:srgbClr val="0070C0"/>
                </a:solidFill>
              </a:rPr>
              <a:t>Children are developing awareness of the sound-to-symbol relationship, although they are not matching most sounds.</a:t>
            </a:r>
          </a:p>
          <a:p>
            <a:r>
              <a:rPr lang="en-GB" dirty="0" smtClean="0">
                <a:solidFill>
                  <a:srgbClr val="0070C0"/>
                </a:solidFill>
              </a:rPr>
              <a:t>Children will often write in capital letters and have not yet begun spacing.</a:t>
            </a:r>
            <a:endParaRPr lang="en-GB" dirty="0">
              <a:solidFill>
                <a:srgbClr val="0070C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581128"/>
            <a:ext cx="424944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11559"/>
          </a:xfrm>
        </p:spPr>
        <p:txBody>
          <a:bodyPr/>
          <a:lstStyle/>
          <a:p>
            <a:r>
              <a:rPr lang="en-GB" b="1" dirty="0" smtClean="0">
                <a:solidFill>
                  <a:srgbClr val="002060"/>
                </a:solidFill>
              </a:rPr>
              <a:t>Beginning sounds emerge</a:t>
            </a:r>
            <a:endParaRPr lang="en-GB" b="1" dirty="0">
              <a:solidFill>
                <a:srgbClr val="002060"/>
              </a:solidFill>
            </a:endParaRPr>
          </a:p>
        </p:txBody>
      </p:sp>
      <p:sp>
        <p:nvSpPr>
          <p:cNvPr id="3" name="Content Placeholder 2"/>
          <p:cNvSpPr>
            <a:spLocks noGrp="1"/>
          </p:cNvSpPr>
          <p:nvPr>
            <p:ph idx="1"/>
          </p:nvPr>
        </p:nvSpPr>
        <p:spPr>
          <a:xfrm>
            <a:off x="978409" y="1268760"/>
            <a:ext cx="7704667" cy="3332816"/>
          </a:xfrm>
        </p:spPr>
        <p:txBody>
          <a:bodyPr/>
          <a:lstStyle/>
          <a:p>
            <a:r>
              <a:rPr lang="en-GB" dirty="0" smtClean="0">
                <a:solidFill>
                  <a:srgbClr val="0070C0"/>
                </a:solidFill>
              </a:rPr>
              <a:t>At this stage, children begin to see the differences between a letter and a word, but they may not use spacing between words.</a:t>
            </a:r>
          </a:p>
          <a:p>
            <a:r>
              <a:rPr lang="en-GB" dirty="0" smtClean="0">
                <a:solidFill>
                  <a:srgbClr val="0070C0"/>
                </a:solidFill>
              </a:rPr>
              <a:t>Children are beginning to match some sounds to symbols.</a:t>
            </a:r>
          </a:p>
          <a:p>
            <a:r>
              <a:rPr lang="en-GB" dirty="0" smtClean="0">
                <a:solidFill>
                  <a:srgbClr val="0070C0"/>
                </a:solidFill>
              </a:rPr>
              <a:t>Their message makes sense and matches the picture, especially when they choose the topic.</a:t>
            </a:r>
            <a:endParaRPr lang="en-GB" dirty="0">
              <a:solidFill>
                <a:srgbClr val="0070C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437112"/>
            <a:ext cx="4680520" cy="230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501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Parallax">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837</TotalTime>
  <Words>2080</Words>
  <Application>Microsoft Office PowerPoint</Application>
  <PresentationFormat>On-screen Show (4:3)</PresentationFormat>
  <Paragraphs>177</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Corbel</vt:lpstr>
      <vt:lpstr>Parallax</vt:lpstr>
      <vt:lpstr>Bishop Chavasse C of E Primary School Writing Workshop </vt:lpstr>
      <vt:lpstr>The purpose of this workshop</vt:lpstr>
      <vt:lpstr>‘Meagre reading produces thin writing’ </vt:lpstr>
      <vt:lpstr>Writing =Transcription and  Composition</vt:lpstr>
      <vt:lpstr>The writing journey</vt:lpstr>
      <vt:lpstr>Mark Making</vt:lpstr>
      <vt:lpstr>Letter-like symbols</vt:lpstr>
      <vt:lpstr>Strings of letters</vt:lpstr>
      <vt:lpstr>Beginning sounds emerge</vt:lpstr>
      <vt:lpstr>Consonants represent words</vt:lpstr>
      <vt:lpstr>Initial, middle and final sounds</vt:lpstr>
      <vt:lpstr>Transitional Phase</vt:lpstr>
      <vt:lpstr>Standard spelling</vt:lpstr>
      <vt:lpstr>Your child as a writer</vt:lpstr>
      <vt:lpstr>The success of children’s ability to write is based on:</vt:lpstr>
      <vt:lpstr>Creating Writers at Bishop Chavasse- Our Intent</vt:lpstr>
      <vt:lpstr>Our Implementation – the How</vt:lpstr>
      <vt:lpstr>PowerPoint Presentation</vt:lpstr>
      <vt:lpstr>What we do at Bishop Chavasse</vt:lpstr>
      <vt:lpstr>What we teach</vt:lpstr>
      <vt:lpstr>What we do…</vt:lpstr>
      <vt:lpstr>The end result- The Impact</vt:lpstr>
      <vt:lpstr>Helping at home- Remind your child:</vt:lpstr>
      <vt:lpstr>Remember</vt:lpstr>
      <vt:lpstr>Create a literature-rich, word loving home</vt:lpstr>
      <vt:lpstr>Talk about what interests your child</vt:lpstr>
      <vt:lpstr>Let your child write about what interests them, and in genres that they enjoy</vt:lpstr>
      <vt:lpstr>Help your child find meaningful, authentic reasons to write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Anne’s Catholic Primary School Writing Workshop</dc:title>
  <dc:creator>Nuala</dc:creator>
  <cp:lastModifiedBy>Donna Weeks</cp:lastModifiedBy>
  <cp:revision>36</cp:revision>
  <cp:lastPrinted>2020-01-25T10:00:12Z</cp:lastPrinted>
  <dcterms:created xsi:type="dcterms:W3CDTF">2014-02-09T18:36:30Z</dcterms:created>
  <dcterms:modified xsi:type="dcterms:W3CDTF">2020-01-27T19:49:44Z</dcterms:modified>
</cp:coreProperties>
</file>