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7/14/2023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7/14/2023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7/14/2023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7/14/2023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7/14/2023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7/14/2023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7/14/2023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7/14/2023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7/14/2023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7/14/2023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7/14/2023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7/14/2023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kent.gov.uk/__data/assets/pdf_file/0005/125717/Request-an-EHC-plan-process-map.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sendco@bishopchavasseschool.org.uk" TargetMode="External"/><Relationship Id="rId2" Type="http://schemas.openxmlformats.org/officeDocument/2006/relationships/hyperlink" Target="https://padlet.com/abdullah87/send-at-bishop-chavasse-school-67xngbzbph9apjv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E38A2-12F9-4A00-9A2E-6C0A3E763C5E}"/>
              </a:ext>
            </a:extLst>
          </p:cNvPr>
          <p:cNvSpPr>
            <a:spLocks noGrp="1"/>
          </p:cNvSpPr>
          <p:nvPr>
            <p:ph type="ctrTitle"/>
          </p:nvPr>
        </p:nvSpPr>
        <p:spPr/>
        <p:txBody>
          <a:bodyPr/>
          <a:lstStyle/>
          <a:p>
            <a:r>
              <a:rPr lang="en-GB" dirty="0"/>
              <a:t>SEND at Bishop </a:t>
            </a:r>
            <a:r>
              <a:rPr lang="en-GB" dirty="0" err="1"/>
              <a:t>Chavasse</a:t>
            </a:r>
            <a:r>
              <a:rPr lang="en-GB" dirty="0"/>
              <a:t> School</a:t>
            </a:r>
          </a:p>
        </p:txBody>
      </p:sp>
      <p:pic>
        <p:nvPicPr>
          <p:cNvPr id="4" name="Picture 3">
            <a:extLst>
              <a:ext uri="{FF2B5EF4-FFF2-40B4-BE49-F238E27FC236}">
                <a16:creationId xmlns:a16="http://schemas.microsoft.com/office/drawing/2014/main" id="{1EC91959-73BA-4389-A331-4ACE9C8EE481}"/>
              </a:ext>
            </a:extLst>
          </p:cNvPr>
          <p:cNvPicPr>
            <a:picLocks noChangeAspect="1"/>
          </p:cNvPicPr>
          <p:nvPr/>
        </p:nvPicPr>
        <p:blipFill>
          <a:blip r:embed="rId2"/>
          <a:stretch>
            <a:fillRect/>
          </a:stretch>
        </p:blipFill>
        <p:spPr>
          <a:xfrm>
            <a:off x="9710354" y="5089374"/>
            <a:ext cx="983772" cy="1171156"/>
          </a:xfrm>
          <a:prstGeom prst="rect">
            <a:avLst/>
          </a:prstGeom>
        </p:spPr>
      </p:pic>
      <p:sp>
        <p:nvSpPr>
          <p:cNvPr id="3" name="Subtitle 2">
            <a:extLst>
              <a:ext uri="{FF2B5EF4-FFF2-40B4-BE49-F238E27FC236}">
                <a16:creationId xmlns:a16="http://schemas.microsoft.com/office/drawing/2014/main" id="{E04BBC2D-BA44-432C-9CB4-7E75D6166572}"/>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3415502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E39F7D-F8BD-46F3-B8C8-D7FB230BD36F}"/>
              </a:ext>
            </a:extLst>
          </p:cNvPr>
          <p:cNvSpPr>
            <a:spLocks noGrp="1"/>
          </p:cNvSpPr>
          <p:nvPr>
            <p:ph idx="1"/>
          </p:nvPr>
        </p:nvSpPr>
        <p:spPr>
          <a:xfrm>
            <a:off x="1024128" y="709127"/>
            <a:ext cx="9720073" cy="5600233"/>
          </a:xfrm>
        </p:spPr>
        <p:txBody>
          <a:bodyPr/>
          <a:lstStyle/>
          <a:p>
            <a:r>
              <a:rPr lang="en-GB" dirty="0">
                <a:hlinkClick r:id="rId2"/>
              </a:rPr>
              <a:t>https://www.kent.gov.uk/__data/assets/pdf_file/0005/125717/Request-an-EHC-plan-process-map.pdf</a:t>
            </a:r>
            <a:endParaRPr lang="en-GB" dirty="0"/>
          </a:p>
          <a:p>
            <a:endParaRPr lang="en-GB" dirty="0"/>
          </a:p>
          <a:p>
            <a:r>
              <a:rPr lang="en-GB" dirty="0"/>
              <a:t>Draft plan issued. Meeting with </a:t>
            </a:r>
            <a:r>
              <a:rPr lang="en-GB" dirty="0" err="1"/>
              <a:t>SENDCo</a:t>
            </a:r>
            <a:r>
              <a:rPr lang="en-GB" dirty="0"/>
              <a:t> to discuss and request any alterations. </a:t>
            </a:r>
          </a:p>
          <a:p>
            <a:r>
              <a:rPr lang="en-GB" dirty="0"/>
              <a:t>Request alternative setting. </a:t>
            </a:r>
          </a:p>
          <a:p>
            <a:r>
              <a:rPr lang="en-GB" dirty="0"/>
              <a:t>Local Authority will consult with parents’ chosen school/s.</a:t>
            </a:r>
          </a:p>
          <a:p>
            <a:r>
              <a:rPr lang="en-GB" dirty="0"/>
              <a:t>Final EHCP issued. </a:t>
            </a:r>
          </a:p>
          <a:p>
            <a:r>
              <a:rPr lang="en-GB" dirty="0"/>
              <a:t>Annual review. </a:t>
            </a:r>
          </a:p>
        </p:txBody>
      </p:sp>
    </p:spTree>
    <p:extLst>
      <p:ext uri="{BB962C8B-B14F-4D97-AF65-F5344CB8AC3E}">
        <p14:creationId xmlns:p14="http://schemas.microsoft.com/office/powerpoint/2010/main" val="999302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5FABB-EB6B-4D28-B70D-D4096EA0D2AF}"/>
              </a:ext>
            </a:extLst>
          </p:cNvPr>
          <p:cNvSpPr>
            <a:spLocks noGrp="1"/>
          </p:cNvSpPr>
          <p:nvPr>
            <p:ph type="title"/>
          </p:nvPr>
        </p:nvSpPr>
        <p:spPr>
          <a:noFill/>
        </p:spPr>
        <p:txBody>
          <a:bodyPr/>
          <a:lstStyle/>
          <a:p>
            <a:r>
              <a:rPr lang="en-GB" dirty="0"/>
              <a:t>High Needs Funding (HNF).</a:t>
            </a:r>
          </a:p>
        </p:txBody>
      </p:sp>
      <p:sp>
        <p:nvSpPr>
          <p:cNvPr id="3" name="Content Placeholder 2">
            <a:extLst>
              <a:ext uri="{FF2B5EF4-FFF2-40B4-BE49-F238E27FC236}">
                <a16:creationId xmlns:a16="http://schemas.microsoft.com/office/drawing/2014/main" id="{823B64CB-2761-4DFF-A8BB-A079C8E67635}"/>
              </a:ext>
            </a:extLst>
          </p:cNvPr>
          <p:cNvSpPr>
            <a:spLocks noGrp="1"/>
          </p:cNvSpPr>
          <p:nvPr>
            <p:ph idx="1"/>
          </p:nvPr>
        </p:nvSpPr>
        <p:spPr/>
        <p:txBody>
          <a:bodyPr/>
          <a:lstStyle/>
          <a:p>
            <a:r>
              <a:rPr lang="en-GB" dirty="0"/>
              <a:t>Demonstrate a significantly high level of support is needed (three cycles). </a:t>
            </a:r>
          </a:p>
          <a:p>
            <a:r>
              <a:rPr lang="en-GB" dirty="0"/>
              <a:t>Demonstrate spending above the £6,000 notional budget. </a:t>
            </a:r>
          </a:p>
          <a:p>
            <a:r>
              <a:rPr lang="en-GB" dirty="0"/>
              <a:t>Application process. </a:t>
            </a:r>
          </a:p>
          <a:p>
            <a:r>
              <a:rPr lang="en-GB" dirty="0"/>
              <a:t>Banded system according to area/s of need. </a:t>
            </a:r>
          </a:p>
          <a:p>
            <a:r>
              <a:rPr lang="en-GB" dirty="0"/>
              <a:t>Must be applied for annually; demonstrate impact and progress. </a:t>
            </a:r>
          </a:p>
          <a:p>
            <a:r>
              <a:rPr lang="en-GB" dirty="0"/>
              <a:t>HNF paid to schools monthly and follows the child. </a:t>
            </a:r>
          </a:p>
          <a:p>
            <a:endParaRPr lang="en-GB" dirty="0"/>
          </a:p>
          <a:p>
            <a:r>
              <a:rPr lang="en-GB" dirty="0"/>
              <a:t>Recruitment and training.</a:t>
            </a:r>
          </a:p>
        </p:txBody>
      </p:sp>
    </p:spTree>
    <p:extLst>
      <p:ext uri="{BB962C8B-B14F-4D97-AF65-F5344CB8AC3E}">
        <p14:creationId xmlns:p14="http://schemas.microsoft.com/office/powerpoint/2010/main" val="3204543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96784-5DBC-49BB-A8B2-85D4BE2F28DC}"/>
              </a:ext>
            </a:extLst>
          </p:cNvPr>
          <p:cNvSpPr>
            <a:spLocks noGrp="1"/>
          </p:cNvSpPr>
          <p:nvPr>
            <p:ph type="title"/>
          </p:nvPr>
        </p:nvSpPr>
        <p:spPr>
          <a:xfrm>
            <a:off x="1024128" y="292366"/>
            <a:ext cx="9720072" cy="1303170"/>
          </a:xfrm>
        </p:spPr>
        <p:txBody>
          <a:bodyPr/>
          <a:lstStyle/>
          <a:p>
            <a:r>
              <a:rPr lang="en-GB" dirty="0"/>
              <a:t>Transfer from primary to secondary</a:t>
            </a:r>
          </a:p>
        </p:txBody>
      </p:sp>
      <p:graphicFrame>
        <p:nvGraphicFramePr>
          <p:cNvPr id="10" name="Content Placeholder 9">
            <a:extLst>
              <a:ext uri="{FF2B5EF4-FFF2-40B4-BE49-F238E27FC236}">
                <a16:creationId xmlns:a16="http://schemas.microsoft.com/office/drawing/2014/main" id="{635FBA2E-36D3-461E-8033-BD5D8CFABFBA}"/>
              </a:ext>
            </a:extLst>
          </p:cNvPr>
          <p:cNvGraphicFramePr>
            <a:graphicFrameLocks noGrp="1"/>
          </p:cNvGraphicFramePr>
          <p:nvPr>
            <p:ph idx="1"/>
            <p:extLst>
              <p:ext uri="{D42A27DB-BD31-4B8C-83A1-F6EECF244321}">
                <p14:modId xmlns:p14="http://schemas.microsoft.com/office/powerpoint/2010/main" val="3957278207"/>
              </p:ext>
            </p:extLst>
          </p:nvPr>
        </p:nvGraphicFramePr>
        <p:xfrm>
          <a:off x="485192" y="1268963"/>
          <a:ext cx="11206065" cy="5462705"/>
        </p:xfrm>
        <a:graphic>
          <a:graphicData uri="http://schemas.openxmlformats.org/drawingml/2006/table">
            <a:tbl>
              <a:tblPr firstRow="1" bandRow="1">
                <a:tableStyleId>{5C22544A-7EE6-4342-B048-85BDC9FD1C3A}</a:tableStyleId>
              </a:tblPr>
              <a:tblGrid>
                <a:gridCol w="1250302">
                  <a:extLst>
                    <a:ext uri="{9D8B030D-6E8A-4147-A177-3AD203B41FA5}">
                      <a16:colId xmlns:a16="http://schemas.microsoft.com/office/drawing/2014/main" val="3135953572"/>
                    </a:ext>
                  </a:extLst>
                </a:gridCol>
                <a:gridCol w="6220408">
                  <a:extLst>
                    <a:ext uri="{9D8B030D-6E8A-4147-A177-3AD203B41FA5}">
                      <a16:colId xmlns:a16="http://schemas.microsoft.com/office/drawing/2014/main" val="284138610"/>
                    </a:ext>
                  </a:extLst>
                </a:gridCol>
                <a:gridCol w="3735355">
                  <a:extLst>
                    <a:ext uri="{9D8B030D-6E8A-4147-A177-3AD203B41FA5}">
                      <a16:colId xmlns:a16="http://schemas.microsoft.com/office/drawing/2014/main" val="2023673612"/>
                    </a:ext>
                  </a:extLst>
                </a:gridCol>
              </a:tblGrid>
              <a:tr h="445393">
                <a:tc>
                  <a:txBody>
                    <a:bodyPr/>
                    <a:lstStyle/>
                    <a:p>
                      <a:r>
                        <a:rPr lang="en-GB" dirty="0"/>
                        <a:t>Date</a:t>
                      </a:r>
                    </a:p>
                  </a:txBody>
                  <a:tcPr/>
                </a:tc>
                <a:tc>
                  <a:txBody>
                    <a:bodyPr/>
                    <a:lstStyle/>
                    <a:p>
                      <a:r>
                        <a:rPr lang="en-GB" dirty="0"/>
                        <a:t>Event/ action</a:t>
                      </a:r>
                    </a:p>
                  </a:txBody>
                  <a:tcPr/>
                </a:tc>
                <a:tc>
                  <a:txBody>
                    <a:bodyPr/>
                    <a:lstStyle/>
                    <a:p>
                      <a:r>
                        <a:rPr lang="en-GB" dirty="0"/>
                        <a:t>Responsible </a:t>
                      </a:r>
                    </a:p>
                  </a:txBody>
                  <a:tcPr/>
                </a:tc>
                <a:extLst>
                  <a:ext uri="{0D108BD9-81ED-4DB2-BD59-A6C34878D82A}">
                    <a16:rowId xmlns:a16="http://schemas.microsoft.com/office/drawing/2014/main" val="1278528166"/>
                  </a:ext>
                </a:extLst>
              </a:tr>
              <a:tr h="1290835">
                <a:tc>
                  <a:txBody>
                    <a:bodyPr/>
                    <a:lstStyle/>
                    <a:p>
                      <a:r>
                        <a:rPr lang="en-GB" sz="1400" dirty="0"/>
                        <a:t>Year 5</a:t>
                      </a:r>
                    </a:p>
                    <a:p>
                      <a:r>
                        <a:rPr lang="en-GB" sz="1400" dirty="0"/>
                        <a:t>Term 1 &amp; 2</a:t>
                      </a:r>
                    </a:p>
                  </a:txBody>
                  <a:tcPr/>
                </a:tc>
                <a:tc>
                  <a:txBody>
                    <a:bodyPr/>
                    <a:lstStyle/>
                    <a:p>
                      <a:r>
                        <a:rPr lang="en-GB" sz="1400" dirty="0"/>
                        <a:t>Discuss secondary options available.</a:t>
                      </a:r>
                    </a:p>
                    <a:p>
                      <a:endParaRPr lang="en-GB" sz="1400" dirty="0"/>
                    </a:p>
                    <a:p>
                      <a:r>
                        <a:rPr lang="en-GB" sz="1400" dirty="0"/>
                        <a:t>Parents arrange school visits. Conversation with secondary </a:t>
                      </a:r>
                      <a:r>
                        <a:rPr lang="en-GB" sz="1400" dirty="0" err="1"/>
                        <a:t>SENDCo</a:t>
                      </a:r>
                      <a:r>
                        <a:rPr lang="en-GB" sz="1400" dirty="0"/>
                        <a:t> in addition to attending open evenings. Application window for all. </a:t>
                      </a:r>
                    </a:p>
                    <a:p>
                      <a:r>
                        <a:rPr lang="en-GB" sz="1400" b="0" dirty="0"/>
                        <a:t>District to agree common transition dates and events. </a:t>
                      </a:r>
                    </a:p>
                  </a:txBody>
                  <a:tcPr/>
                </a:tc>
                <a:tc>
                  <a:txBody>
                    <a:bodyPr/>
                    <a:lstStyle/>
                    <a:p>
                      <a:r>
                        <a:rPr lang="en-GB" sz="1400" dirty="0"/>
                        <a:t>Primary SENDCO, parents, other professionals, STLS, Health</a:t>
                      </a:r>
                    </a:p>
                    <a:p>
                      <a:endParaRPr lang="en-GB" sz="1400" dirty="0"/>
                    </a:p>
                    <a:p>
                      <a:r>
                        <a:rPr lang="en-GB" sz="1400" dirty="0"/>
                        <a:t>Parents, primary and secondary SENDCOs, STLS</a:t>
                      </a:r>
                    </a:p>
                  </a:txBody>
                  <a:tcPr/>
                </a:tc>
                <a:extLst>
                  <a:ext uri="{0D108BD9-81ED-4DB2-BD59-A6C34878D82A}">
                    <a16:rowId xmlns:a16="http://schemas.microsoft.com/office/drawing/2014/main" val="598363281"/>
                  </a:ext>
                </a:extLst>
              </a:tr>
              <a:tr h="1044295">
                <a:tc>
                  <a:txBody>
                    <a:bodyPr/>
                    <a:lstStyle/>
                    <a:p>
                      <a:r>
                        <a:rPr lang="en-GB" sz="1400" dirty="0"/>
                        <a:t>Year 5</a:t>
                      </a:r>
                    </a:p>
                    <a:p>
                      <a:r>
                        <a:rPr lang="en-GB" sz="1400" dirty="0"/>
                        <a:t>Terms 1-6</a:t>
                      </a:r>
                    </a:p>
                    <a:p>
                      <a:endParaRPr lang="en-GB" sz="1400" dirty="0"/>
                    </a:p>
                    <a:p>
                      <a:r>
                        <a:rPr lang="en-GB" sz="1400" dirty="0"/>
                        <a:t>Term 6</a:t>
                      </a:r>
                    </a:p>
                  </a:txBody>
                  <a:tcPr/>
                </a:tc>
                <a:tc>
                  <a:txBody>
                    <a:bodyPr/>
                    <a:lstStyle/>
                    <a:p>
                      <a:r>
                        <a:rPr lang="en-GB" sz="1400" b="1" dirty="0"/>
                        <a:t>Annual reviews: state preferred school on paperwork. </a:t>
                      </a:r>
                    </a:p>
                    <a:p>
                      <a:r>
                        <a:rPr lang="en-GB" sz="1400" b="1" dirty="0"/>
                        <a:t>Further transition visits.</a:t>
                      </a:r>
                    </a:p>
                    <a:p>
                      <a:r>
                        <a:rPr lang="en-GB" sz="1400" b="1" dirty="0"/>
                        <a:t>Primary schools will receive a form to be distributed to parents for parents to indicate a preference. </a:t>
                      </a:r>
                    </a:p>
                  </a:txBody>
                  <a:tcPr/>
                </a:tc>
                <a:tc>
                  <a:txBody>
                    <a:bodyPr/>
                    <a:lstStyle/>
                    <a:p>
                      <a:r>
                        <a:rPr lang="en-GB" sz="1400" dirty="0"/>
                        <a:t>Primary SENCO, parents, STLS</a:t>
                      </a:r>
                    </a:p>
                    <a:p>
                      <a:endParaRPr lang="en-GB" sz="1400" dirty="0"/>
                    </a:p>
                    <a:p>
                      <a:r>
                        <a:rPr lang="en-GB" sz="1400" dirty="0"/>
                        <a:t>Local Authority, primary SENDCO, parents</a:t>
                      </a:r>
                    </a:p>
                  </a:txBody>
                  <a:tcPr/>
                </a:tc>
                <a:extLst>
                  <a:ext uri="{0D108BD9-81ED-4DB2-BD59-A6C34878D82A}">
                    <a16:rowId xmlns:a16="http://schemas.microsoft.com/office/drawing/2014/main" val="274980653"/>
                  </a:ext>
                </a:extLst>
              </a:tr>
              <a:tr h="563851">
                <a:tc>
                  <a:txBody>
                    <a:bodyPr/>
                    <a:lstStyle/>
                    <a:p>
                      <a:r>
                        <a:rPr lang="en-GB" sz="1400" dirty="0"/>
                        <a:t>Year 6</a:t>
                      </a:r>
                    </a:p>
                    <a:p>
                      <a:r>
                        <a:rPr lang="en-GB" sz="1400" dirty="0"/>
                        <a:t>Term 1</a:t>
                      </a:r>
                    </a:p>
                  </a:txBody>
                  <a:tcPr/>
                </a:tc>
                <a:tc>
                  <a:txBody>
                    <a:bodyPr/>
                    <a:lstStyle/>
                    <a:p>
                      <a:r>
                        <a:rPr lang="en-GB" sz="1400" b="1" dirty="0"/>
                        <a:t>Form to be completed and returned by the date indicated on the form. </a:t>
                      </a:r>
                    </a:p>
                  </a:txBody>
                  <a:tcPr/>
                </a:tc>
                <a:tc>
                  <a:txBody>
                    <a:bodyPr/>
                    <a:lstStyle/>
                    <a:p>
                      <a:r>
                        <a:rPr lang="en-GB" sz="1400" dirty="0"/>
                        <a:t>Parents/carers</a:t>
                      </a:r>
                    </a:p>
                  </a:txBody>
                  <a:tcPr/>
                </a:tc>
                <a:extLst>
                  <a:ext uri="{0D108BD9-81ED-4DB2-BD59-A6C34878D82A}">
                    <a16:rowId xmlns:a16="http://schemas.microsoft.com/office/drawing/2014/main" val="2711076916"/>
                  </a:ext>
                </a:extLst>
              </a:tr>
              <a:tr h="563851">
                <a:tc>
                  <a:txBody>
                    <a:bodyPr/>
                    <a:lstStyle/>
                    <a:p>
                      <a:r>
                        <a:rPr lang="en-GB" sz="1400" dirty="0"/>
                        <a:t>Year 6</a:t>
                      </a:r>
                    </a:p>
                    <a:p>
                      <a:r>
                        <a:rPr lang="en-GB" sz="1400" dirty="0"/>
                        <a:t>Term 2</a:t>
                      </a:r>
                    </a:p>
                  </a:txBody>
                  <a:tcPr/>
                </a:tc>
                <a:tc>
                  <a:txBody>
                    <a:bodyPr/>
                    <a:lstStyle/>
                    <a:p>
                      <a:r>
                        <a:rPr lang="en-GB" sz="1400" b="1" dirty="0"/>
                        <a:t>LA to allocate all children with an EHCP a secondary placement. </a:t>
                      </a:r>
                    </a:p>
                  </a:txBody>
                  <a:tcPr/>
                </a:tc>
                <a:tc>
                  <a:txBody>
                    <a:bodyPr/>
                    <a:lstStyle/>
                    <a:p>
                      <a:r>
                        <a:rPr lang="en-GB" sz="1400" dirty="0"/>
                        <a:t>KCC SEND</a:t>
                      </a:r>
                    </a:p>
                  </a:txBody>
                  <a:tcPr/>
                </a:tc>
                <a:extLst>
                  <a:ext uri="{0D108BD9-81ED-4DB2-BD59-A6C34878D82A}">
                    <a16:rowId xmlns:a16="http://schemas.microsoft.com/office/drawing/2014/main" val="2509207359"/>
                  </a:ext>
                </a:extLst>
              </a:tr>
              <a:tr h="445393">
                <a:tc>
                  <a:txBody>
                    <a:bodyPr/>
                    <a:lstStyle/>
                    <a:p>
                      <a:r>
                        <a:rPr lang="en-GB" sz="1400" dirty="0"/>
                        <a:t>Year 6</a:t>
                      </a:r>
                    </a:p>
                    <a:p>
                      <a:r>
                        <a:rPr lang="en-GB" sz="1400" dirty="0"/>
                        <a:t>Terms 3 &amp; 4</a:t>
                      </a:r>
                    </a:p>
                  </a:txBody>
                  <a:tcPr/>
                </a:tc>
                <a:tc>
                  <a:txBody>
                    <a:bodyPr/>
                    <a:lstStyle/>
                    <a:p>
                      <a:r>
                        <a:rPr lang="en-GB" sz="1400" dirty="0"/>
                        <a:t>Primary and secondary </a:t>
                      </a:r>
                      <a:r>
                        <a:rPr lang="en-GB" sz="1400" dirty="0" err="1"/>
                        <a:t>SENDCo</a:t>
                      </a:r>
                      <a:r>
                        <a:rPr lang="en-GB" sz="1400" dirty="0"/>
                        <a:t> formalise transition arrangements. </a:t>
                      </a:r>
                    </a:p>
                  </a:txBody>
                  <a:tcPr/>
                </a:tc>
                <a:tc>
                  <a:txBody>
                    <a:bodyPr/>
                    <a:lstStyle/>
                    <a:p>
                      <a:r>
                        <a:rPr lang="en-GB" sz="1400" dirty="0"/>
                        <a:t>Primary SENDCO, secondary SENDCO, other professionals</a:t>
                      </a:r>
                    </a:p>
                  </a:txBody>
                  <a:tcPr/>
                </a:tc>
                <a:extLst>
                  <a:ext uri="{0D108BD9-81ED-4DB2-BD59-A6C34878D82A}">
                    <a16:rowId xmlns:a16="http://schemas.microsoft.com/office/drawing/2014/main" val="2166755478"/>
                  </a:ext>
                </a:extLst>
              </a:tr>
              <a:tr h="445393">
                <a:tc>
                  <a:txBody>
                    <a:bodyPr/>
                    <a:lstStyle/>
                    <a:p>
                      <a:r>
                        <a:rPr lang="en-GB" sz="1400" dirty="0"/>
                        <a:t>Year 6</a:t>
                      </a:r>
                    </a:p>
                    <a:p>
                      <a:r>
                        <a:rPr lang="en-GB" sz="1400" dirty="0"/>
                        <a:t>Terms 5 &amp; 6</a:t>
                      </a:r>
                    </a:p>
                  </a:txBody>
                  <a:tcPr/>
                </a:tc>
                <a:tc>
                  <a:txBody>
                    <a:bodyPr/>
                    <a:lstStyle/>
                    <a:p>
                      <a:r>
                        <a:rPr lang="en-GB" sz="1400" dirty="0"/>
                        <a:t>Transition programme to be delivered in accordance with transition charter. </a:t>
                      </a:r>
                    </a:p>
                    <a:p>
                      <a:r>
                        <a:rPr lang="en-GB" sz="1400" dirty="0"/>
                        <a:t>Transfer of files (SEND and safeguarding). </a:t>
                      </a:r>
                    </a:p>
                  </a:txBody>
                  <a:tcPr/>
                </a:tc>
                <a:tc>
                  <a:txBody>
                    <a:bodyPr/>
                    <a:lstStyle/>
                    <a:p>
                      <a:r>
                        <a:rPr lang="en-GB" sz="1400" dirty="0"/>
                        <a:t>Primary SENDCO, Primary DSL, Secondary SENDCO/ transition lead, secondary DSL</a:t>
                      </a:r>
                    </a:p>
                  </a:txBody>
                  <a:tcPr/>
                </a:tc>
                <a:extLst>
                  <a:ext uri="{0D108BD9-81ED-4DB2-BD59-A6C34878D82A}">
                    <a16:rowId xmlns:a16="http://schemas.microsoft.com/office/drawing/2014/main" val="4146418363"/>
                  </a:ext>
                </a:extLst>
              </a:tr>
              <a:tr h="445393">
                <a:tc>
                  <a:txBody>
                    <a:bodyPr/>
                    <a:lstStyle/>
                    <a:p>
                      <a:r>
                        <a:rPr lang="en-GB" sz="1400" dirty="0"/>
                        <a:t>Year 7</a:t>
                      </a:r>
                    </a:p>
                    <a:p>
                      <a:r>
                        <a:rPr lang="en-GB" sz="1400" dirty="0"/>
                        <a:t>Terms 1 &amp; 2</a:t>
                      </a:r>
                    </a:p>
                  </a:txBody>
                  <a:tcPr/>
                </a:tc>
                <a:tc>
                  <a:txBody>
                    <a:bodyPr/>
                    <a:lstStyle/>
                    <a:p>
                      <a:r>
                        <a:rPr lang="en-GB" sz="1400" dirty="0"/>
                        <a:t>On-going transition programme to ensure children settle into new placements successfully. </a:t>
                      </a:r>
                    </a:p>
                  </a:txBody>
                  <a:tcPr/>
                </a:tc>
                <a:tc>
                  <a:txBody>
                    <a:bodyPr/>
                    <a:lstStyle/>
                    <a:p>
                      <a:r>
                        <a:rPr lang="en-GB" sz="1400" dirty="0"/>
                        <a:t>Secondary SENDCO and transition lead, other professionals where appropriate</a:t>
                      </a:r>
                    </a:p>
                  </a:txBody>
                  <a:tcPr/>
                </a:tc>
                <a:extLst>
                  <a:ext uri="{0D108BD9-81ED-4DB2-BD59-A6C34878D82A}">
                    <a16:rowId xmlns:a16="http://schemas.microsoft.com/office/drawing/2014/main" val="3109092711"/>
                  </a:ext>
                </a:extLst>
              </a:tr>
            </a:tbl>
          </a:graphicData>
        </a:graphic>
      </p:graphicFrame>
    </p:spTree>
    <p:extLst>
      <p:ext uri="{BB962C8B-B14F-4D97-AF65-F5344CB8AC3E}">
        <p14:creationId xmlns:p14="http://schemas.microsoft.com/office/powerpoint/2010/main" val="554901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09BB4-509E-408B-8F85-183B6871363A}"/>
              </a:ext>
            </a:extLst>
          </p:cNvPr>
          <p:cNvSpPr>
            <a:spLocks noGrp="1"/>
          </p:cNvSpPr>
          <p:nvPr>
            <p:ph type="title"/>
          </p:nvPr>
        </p:nvSpPr>
        <p:spPr>
          <a:noFill/>
        </p:spPr>
        <p:txBody>
          <a:bodyPr/>
          <a:lstStyle/>
          <a:p>
            <a:r>
              <a:rPr lang="en-GB" dirty="0"/>
              <a:t>Progression of Provision for SEND</a:t>
            </a:r>
          </a:p>
        </p:txBody>
      </p:sp>
      <p:sp>
        <p:nvSpPr>
          <p:cNvPr id="3" name="Content Placeholder 2">
            <a:extLst>
              <a:ext uri="{FF2B5EF4-FFF2-40B4-BE49-F238E27FC236}">
                <a16:creationId xmlns:a16="http://schemas.microsoft.com/office/drawing/2014/main" id="{AE8B939C-8D26-425D-899C-0D76F66A62AA}"/>
              </a:ext>
            </a:extLst>
          </p:cNvPr>
          <p:cNvSpPr>
            <a:spLocks noGrp="1"/>
          </p:cNvSpPr>
          <p:nvPr>
            <p:ph idx="1"/>
          </p:nvPr>
        </p:nvSpPr>
        <p:spPr>
          <a:xfrm>
            <a:off x="1024128" y="1754155"/>
            <a:ext cx="9720073" cy="4555205"/>
          </a:xfrm>
        </p:spPr>
        <p:txBody>
          <a:bodyPr>
            <a:normAutofit fontScale="92500" lnSpcReduction="20000"/>
          </a:bodyPr>
          <a:lstStyle/>
          <a:p>
            <a:r>
              <a:rPr lang="en-GB" dirty="0"/>
              <a:t>- Speech and Language Link assessments on entry to the school</a:t>
            </a:r>
          </a:p>
          <a:p>
            <a:r>
              <a:rPr lang="en-GB" dirty="0"/>
              <a:t>- Kent Inclusion Leadership Programme </a:t>
            </a:r>
          </a:p>
          <a:p>
            <a:r>
              <a:rPr lang="en-GB" dirty="0"/>
              <a:t>- Educational Psychologist </a:t>
            </a:r>
          </a:p>
          <a:p>
            <a:r>
              <a:rPr lang="en-GB" dirty="0"/>
              <a:t>- Ongoing training delivered to teachers and support staff; weekly TA meetings</a:t>
            </a:r>
          </a:p>
          <a:p>
            <a:endParaRPr lang="en-GB" dirty="0"/>
          </a:p>
          <a:p>
            <a:r>
              <a:rPr lang="en-GB" dirty="0"/>
              <a:t>- Kent Nurture Programme</a:t>
            </a:r>
          </a:p>
          <a:p>
            <a:r>
              <a:rPr lang="en-GB" dirty="0"/>
              <a:t>- Anxiety Based School Avoidance (ASBA) </a:t>
            </a:r>
          </a:p>
          <a:p>
            <a:r>
              <a:rPr lang="en-GB" dirty="0"/>
              <a:t>- Autism Education Trust (AET)</a:t>
            </a:r>
          </a:p>
          <a:p>
            <a:r>
              <a:rPr lang="en-GB" dirty="0"/>
              <a:t>- Premature Birth Information for Educational Professionals</a:t>
            </a:r>
          </a:p>
          <a:p>
            <a:r>
              <a:rPr lang="en-GB" dirty="0"/>
              <a:t>- Speech and language TA</a:t>
            </a:r>
          </a:p>
          <a:p>
            <a:r>
              <a:rPr lang="en-GB" dirty="0"/>
              <a:t>- Bell Foundation </a:t>
            </a:r>
          </a:p>
        </p:txBody>
      </p:sp>
    </p:spTree>
    <p:extLst>
      <p:ext uri="{BB962C8B-B14F-4D97-AF65-F5344CB8AC3E}">
        <p14:creationId xmlns:p14="http://schemas.microsoft.com/office/powerpoint/2010/main" val="3640560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3784B-B5DB-49BF-9C25-59EAE055C6F0}"/>
              </a:ext>
            </a:extLst>
          </p:cNvPr>
          <p:cNvSpPr>
            <a:spLocks noGrp="1"/>
          </p:cNvSpPr>
          <p:nvPr>
            <p:ph type="title"/>
          </p:nvPr>
        </p:nvSpPr>
        <p:spPr/>
        <p:txBody>
          <a:bodyPr/>
          <a:lstStyle/>
          <a:p>
            <a:r>
              <a:rPr lang="en-GB" dirty="0"/>
              <a:t>Further information and support</a:t>
            </a:r>
          </a:p>
        </p:txBody>
      </p:sp>
      <p:sp>
        <p:nvSpPr>
          <p:cNvPr id="3" name="Content Placeholder 2">
            <a:extLst>
              <a:ext uri="{FF2B5EF4-FFF2-40B4-BE49-F238E27FC236}">
                <a16:creationId xmlns:a16="http://schemas.microsoft.com/office/drawing/2014/main" id="{07D07960-EB82-4FAF-A386-C3F9856D3AB6}"/>
              </a:ext>
            </a:extLst>
          </p:cNvPr>
          <p:cNvSpPr>
            <a:spLocks noGrp="1"/>
          </p:cNvSpPr>
          <p:nvPr>
            <p:ph idx="1"/>
          </p:nvPr>
        </p:nvSpPr>
        <p:spPr/>
        <p:txBody>
          <a:bodyPr/>
          <a:lstStyle/>
          <a:p>
            <a:r>
              <a:rPr lang="en-GB" dirty="0"/>
              <a:t>School website: </a:t>
            </a:r>
          </a:p>
          <a:p>
            <a:endParaRPr lang="en-GB" dirty="0"/>
          </a:p>
          <a:p>
            <a:pPr lvl="1"/>
            <a:r>
              <a:rPr lang="en-GB" dirty="0"/>
              <a:t>SEND policy </a:t>
            </a:r>
          </a:p>
          <a:p>
            <a:pPr lvl="1"/>
            <a:endParaRPr lang="en-GB" dirty="0"/>
          </a:p>
          <a:p>
            <a:pPr lvl="1"/>
            <a:r>
              <a:rPr lang="en-GB" dirty="0">
                <a:hlinkClick r:id="rId2"/>
              </a:rPr>
              <a:t>https://padlet.com/abdullah87/send-at-bishop-chavasse-school-67xngbzbph9apjv0</a:t>
            </a:r>
            <a:endParaRPr lang="en-GB" dirty="0"/>
          </a:p>
          <a:p>
            <a:pPr lvl="1"/>
            <a:endParaRPr lang="en-GB" dirty="0"/>
          </a:p>
          <a:p>
            <a:pPr lvl="1"/>
            <a:r>
              <a:rPr lang="en-GB" dirty="0"/>
              <a:t>SENDCO email address: </a:t>
            </a:r>
            <a:r>
              <a:rPr lang="en-GB" dirty="0">
                <a:hlinkClick r:id="rId3"/>
              </a:rPr>
              <a:t>sendco@bishopchavasseschool.org.uk</a:t>
            </a:r>
            <a:endParaRPr lang="en-GB" dirty="0"/>
          </a:p>
          <a:p>
            <a:pPr lvl="1"/>
            <a:endParaRPr lang="en-GB" dirty="0"/>
          </a:p>
          <a:p>
            <a:pPr marL="128016" lvl="1" indent="0">
              <a:buNone/>
            </a:pPr>
            <a:endParaRPr lang="en-GB" dirty="0"/>
          </a:p>
        </p:txBody>
      </p:sp>
    </p:spTree>
    <p:extLst>
      <p:ext uri="{BB962C8B-B14F-4D97-AF65-F5344CB8AC3E}">
        <p14:creationId xmlns:p14="http://schemas.microsoft.com/office/powerpoint/2010/main" val="2701040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22257-380D-4C25-B84F-92CAA680DD09}"/>
              </a:ext>
            </a:extLst>
          </p:cNvPr>
          <p:cNvSpPr>
            <a:spLocks noGrp="1"/>
          </p:cNvSpPr>
          <p:nvPr>
            <p:ph type="title"/>
          </p:nvPr>
        </p:nvSpPr>
        <p:spPr/>
        <p:txBody>
          <a:bodyPr/>
          <a:lstStyle/>
          <a:p>
            <a:r>
              <a:rPr lang="en-GB" dirty="0"/>
              <a:t>The 4 areas </a:t>
            </a:r>
            <a:r>
              <a:rPr lang="en-GB" dirty="0" err="1"/>
              <a:t>oF</a:t>
            </a:r>
            <a:r>
              <a:rPr lang="en-GB" dirty="0"/>
              <a:t> SEND</a:t>
            </a:r>
          </a:p>
        </p:txBody>
      </p:sp>
      <p:pic>
        <p:nvPicPr>
          <p:cNvPr id="7" name="Content Placeholder 6">
            <a:extLst>
              <a:ext uri="{FF2B5EF4-FFF2-40B4-BE49-F238E27FC236}">
                <a16:creationId xmlns:a16="http://schemas.microsoft.com/office/drawing/2014/main" id="{327269B1-D5A6-4356-B0FF-0A7B41AEB12F}"/>
              </a:ext>
            </a:extLst>
          </p:cNvPr>
          <p:cNvPicPr>
            <a:picLocks noGrp="1" noChangeAspect="1"/>
          </p:cNvPicPr>
          <p:nvPr>
            <p:ph idx="1"/>
          </p:nvPr>
        </p:nvPicPr>
        <p:blipFill>
          <a:blip r:embed="rId2"/>
          <a:stretch>
            <a:fillRect/>
          </a:stretch>
        </p:blipFill>
        <p:spPr>
          <a:xfrm>
            <a:off x="3938952" y="2084832"/>
            <a:ext cx="3890424" cy="3909527"/>
          </a:xfrm>
          <a:prstGeom prst="rect">
            <a:avLst/>
          </a:prstGeom>
        </p:spPr>
      </p:pic>
    </p:spTree>
    <p:extLst>
      <p:ext uri="{BB962C8B-B14F-4D97-AF65-F5344CB8AC3E}">
        <p14:creationId xmlns:p14="http://schemas.microsoft.com/office/powerpoint/2010/main" val="3849695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337D2-0C7A-4DA8-9C85-95E3EEAFFA52}"/>
              </a:ext>
            </a:extLst>
          </p:cNvPr>
          <p:cNvSpPr>
            <a:spLocks noGrp="1"/>
          </p:cNvSpPr>
          <p:nvPr>
            <p:ph type="title"/>
          </p:nvPr>
        </p:nvSpPr>
        <p:spPr/>
        <p:txBody>
          <a:bodyPr/>
          <a:lstStyle/>
          <a:p>
            <a:r>
              <a:rPr lang="en-GB" dirty="0"/>
              <a:t>Graduated Response to SEN</a:t>
            </a:r>
          </a:p>
        </p:txBody>
      </p:sp>
      <p:pic>
        <p:nvPicPr>
          <p:cNvPr id="4" name="Content Placeholder 3">
            <a:extLst>
              <a:ext uri="{FF2B5EF4-FFF2-40B4-BE49-F238E27FC236}">
                <a16:creationId xmlns:a16="http://schemas.microsoft.com/office/drawing/2014/main" id="{A162D746-E20D-472E-8555-AF33C428363F}"/>
              </a:ext>
            </a:extLst>
          </p:cNvPr>
          <p:cNvPicPr>
            <a:picLocks noGrp="1" noChangeAspect="1"/>
          </p:cNvPicPr>
          <p:nvPr>
            <p:ph idx="1"/>
          </p:nvPr>
        </p:nvPicPr>
        <p:blipFill>
          <a:blip r:embed="rId2"/>
          <a:stretch>
            <a:fillRect/>
          </a:stretch>
        </p:blipFill>
        <p:spPr>
          <a:xfrm>
            <a:off x="1024128" y="2540005"/>
            <a:ext cx="4541618" cy="3198322"/>
          </a:xfrm>
          <a:prstGeom prst="rect">
            <a:avLst/>
          </a:prstGeom>
        </p:spPr>
      </p:pic>
      <p:sp>
        <p:nvSpPr>
          <p:cNvPr id="5" name="Arrow: Right 4">
            <a:extLst>
              <a:ext uri="{FF2B5EF4-FFF2-40B4-BE49-F238E27FC236}">
                <a16:creationId xmlns:a16="http://schemas.microsoft.com/office/drawing/2014/main" id="{158AD2B9-57B7-4320-8212-2524091369C7}"/>
              </a:ext>
            </a:extLst>
          </p:cNvPr>
          <p:cNvSpPr/>
          <p:nvPr/>
        </p:nvSpPr>
        <p:spPr>
          <a:xfrm>
            <a:off x="5846236" y="5231153"/>
            <a:ext cx="737118" cy="3079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Arrow: Right 5">
            <a:extLst>
              <a:ext uri="{FF2B5EF4-FFF2-40B4-BE49-F238E27FC236}">
                <a16:creationId xmlns:a16="http://schemas.microsoft.com/office/drawing/2014/main" id="{18600391-81B8-4F8B-854C-FCD02668ED8A}"/>
              </a:ext>
            </a:extLst>
          </p:cNvPr>
          <p:cNvSpPr/>
          <p:nvPr/>
        </p:nvSpPr>
        <p:spPr>
          <a:xfrm>
            <a:off x="5846236" y="4176121"/>
            <a:ext cx="737118" cy="3079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Arrow: Right 6">
            <a:extLst>
              <a:ext uri="{FF2B5EF4-FFF2-40B4-BE49-F238E27FC236}">
                <a16:creationId xmlns:a16="http://schemas.microsoft.com/office/drawing/2014/main" id="{67EA87D9-10C3-4C08-B2A7-113498247903}"/>
              </a:ext>
            </a:extLst>
          </p:cNvPr>
          <p:cNvSpPr/>
          <p:nvPr/>
        </p:nvSpPr>
        <p:spPr>
          <a:xfrm>
            <a:off x="5846236" y="2990516"/>
            <a:ext cx="737118" cy="3079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061B2856-4A9B-4A6A-AEA9-10CDE415776E}"/>
              </a:ext>
            </a:extLst>
          </p:cNvPr>
          <p:cNvSpPr txBox="1"/>
          <p:nvPr/>
        </p:nvSpPr>
        <p:spPr>
          <a:xfrm>
            <a:off x="7296539" y="5072455"/>
            <a:ext cx="4133462" cy="1200329"/>
          </a:xfrm>
          <a:prstGeom prst="rect">
            <a:avLst/>
          </a:prstGeom>
          <a:noFill/>
        </p:spPr>
        <p:txBody>
          <a:bodyPr wrap="square" rtlCol="0">
            <a:spAutoFit/>
          </a:bodyPr>
          <a:lstStyle/>
          <a:p>
            <a:r>
              <a:rPr lang="en-GB" dirty="0"/>
              <a:t>Linked to the Mainstream Core Standards.</a:t>
            </a:r>
          </a:p>
          <a:p>
            <a:r>
              <a:rPr lang="en-GB" dirty="0"/>
              <a:t>Approaches used to form our universal offer. </a:t>
            </a:r>
          </a:p>
          <a:p>
            <a:r>
              <a:rPr lang="en-GB" dirty="0"/>
              <a:t>May have one or two interventions. </a:t>
            </a:r>
          </a:p>
        </p:txBody>
      </p:sp>
      <p:sp>
        <p:nvSpPr>
          <p:cNvPr id="9" name="TextBox 8">
            <a:extLst>
              <a:ext uri="{FF2B5EF4-FFF2-40B4-BE49-F238E27FC236}">
                <a16:creationId xmlns:a16="http://schemas.microsoft.com/office/drawing/2014/main" id="{C265B221-5889-49DC-8B36-3A5949847EEC}"/>
              </a:ext>
            </a:extLst>
          </p:cNvPr>
          <p:cNvSpPr txBox="1"/>
          <p:nvPr/>
        </p:nvSpPr>
        <p:spPr>
          <a:xfrm>
            <a:off x="7296539" y="3729911"/>
            <a:ext cx="4273420" cy="1200329"/>
          </a:xfrm>
          <a:prstGeom prst="rect">
            <a:avLst/>
          </a:prstGeom>
          <a:noFill/>
        </p:spPr>
        <p:txBody>
          <a:bodyPr wrap="square" rtlCol="0">
            <a:spAutoFit/>
          </a:bodyPr>
          <a:lstStyle/>
          <a:p>
            <a:r>
              <a:rPr lang="en-GB" dirty="0"/>
              <a:t>A number of interventions (time limited). </a:t>
            </a:r>
          </a:p>
          <a:p>
            <a:r>
              <a:rPr lang="en-GB" dirty="0"/>
              <a:t>May have a Personalised Plan in place. </a:t>
            </a:r>
          </a:p>
          <a:p>
            <a:r>
              <a:rPr lang="en-GB" dirty="0"/>
              <a:t>May be supported by external professionals.</a:t>
            </a:r>
          </a:p>
        </p:txBody>
      </p:sp>
      <p:sp>
        <p:nvSpPr>
          <p:cNvPr id="10" name="TextBox 9">
            <a:extLst>
              <a:ext uri="{FF2B5EF4-FFF2-40B4-BE49-F238E27FC236}">
                <a16:creationId xmlns:a16="http://schemas.microsoft.com/office/drawing/2014/main" id="{80ECA52F-027F-4F84-94A8-84FF897EE7D0}"/>
              </a:ext>
            </a:extLst>
          </p:cNvPr>
          <p:cNvSpPr txBox="1"/>
          <p:nvPr/>
        </p:nvSpPr>
        <p:spPr>
          <a:xfrm>
            <a:off x="7296539" y="2583832"/>
            <a:ext cx="3610947" cy="923330"/>
          </a:xfrm>
          <a:prstGeom prst="rect">
            <a:avLst/>
          </a:prstGeom>
          <a:noFill/>
        </p:spPr>
        <p:txBody>
          <a:bodyPr wrap="square" rtlCol="0">
            <a:spAutoFit/>
          </a:bodyPr>
          <a:lstStyle/>
          <a:p>
            <a:r>
              <a:rPr lang="en-GB" dirty="0"/>
              <a:t>Personalised Plan or EHCP.</a:t>
            </a:r>
          </a:p>
          <a:p>
            <a:r>
              <a:rPr lang="en-GB" dirty="0"/>
              <a:t>Support from external professionals.</a:t>
            </a:r>
          </a:p>
          <a:p>
            <a:r>
              <a:rPr lang="en-GB" dirty="0"/>
              <a:t>May have additional adult support.  </a:t>
            </a:r>
          </a:p>
        </p:txBody>
      </p:sp>
    </p:spTree>
    <p:extLst>
      <p:ext uri="{BB962C8B-B14F-4D97-AF65-F5344CB8AC3E}">
        <p14:creationId xmlns:p14="http://schemas.microsoft.com/office/powerpoint/2010/main" val="2600700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35BFA-A046-4845-A411-BF72A8B43F39}"/>
              </a:ext>
            </a:extLst>
          </p:cNvPr>
          <p:cNvSpPr>
            <a:spLocks noGrp="1"/>
          </p:cNvSpPr>
          <p:nvPr>
            <p:ph type="title"/>
          </p:nvPr>
        </p:nvSpPr>
        <p:spPr>
          <a:noFill/>
        </p:spPr>
        <p:txBody>
          <a:bodyPr/>
          <a:lstStyle/>
          <a:p>
            <a:r>
              <a:rPr lang="en-GB" dirty="0"/>
              <a:t>Assess, Plan, do, review cycles</a:t>
            </a:r>
          </a:p>
        </p:txBody>
      </p:sp>
      <p:pic>
        <p:nvPicPr>
          <p:cNvPr id="4" name="Content Placeholder 3">
            <a:extLst>
              <a:ext uri="{FF2B5EF4-FFF2-40B4-BE49-F238E27FC236}">
                <a16:creationId xmlns:a16="http://schemas.microsoft.com/office/drawing/2014/main" id="{7E24EBDC-B688-4054-A864-ECF43252E058}"/>
              </a:ext>
            </a:extLst>
          </p:cNvPr>
          <p:cNvPicPr>
            <a:picLocks noGrp="1" noChangeAspect="1"/>
          </p:cNvPicPr>
          <p:nvPr>
            <p:ph idx="1"/>
          </p:nvPr>
        </p:nvPicPr>
        <p:blipFill>
          <a:blip r:embed="rId2"/>
          <a:stretch>
            <a:fillRect/>
          </a:stretch>
        </p:blipFill>
        <p:spPr>
          <a:xfrm>
            <a:off x="1386927" y="2230017"/>
            <a:ext cx="4362935" cy="3585382"/>
          </a:xfrm>
          <a:prstGeom prst="rect">
            <a:avLst/>
          </a:prstGeom>
        </p:spPr>
      </p:pic>
      <p:sp>
        <p:nvSpPr>
          <p:cNvPr id="5" name="TextBox 4">
            <a:extLst>
              <a:ext uri="{FF2B5EF4-FFF2-40B4-BE49-F238E27FC236}">
                <a16:creationId xmlns:a16="http://schemas.microsoft.com/office/drawing/2014/main" id="{4479606C-4C9D-4CB8-AD66-007F8C71AFC3}"/>
              </a:ext>
            </a:extLst>
          </p:cNvPr>
          <p:cNvSpPr txBox="1"/>
          <p:nvPr/>
        </p:nvSpPr>
        <p:spPr>
          <a:xfrm>
            <a:off x="6484776" y="2332653"/>
            <a:ext cx="4534677" cy="3970318"/>
          </a:xfrm>
          <a:prstGeom prst="rect">
            <a:avLst/>
          </a:prstGeom>
          <a:noFill/>
        </p:spPr>
        <p:txBody>
          <a:bodyPr wrap="square" rtlCol="0">
            <a:spAutoFit/>
          </a:bodyPr>
          <a:lstStyle/>
          <a:p>
            <a:endParaRPr lang="en-GB" dirty="0"/>
          </a:p>
          <a:p>
            <a:r>
              <a:rPr lang="en-GB" dirty="0"/>
              <a:t>Reviews held three times a year followed by a parent meeting with the </a:t>
            </a:r>
            <a:r>
              <a:rPr lang="en-GB" dirty="0" err="1"/>
              <a:t>SENDCo</a:t>
            </a:r>
            <a:r>
              <a:rPr lang="en-GB" dirty="0"/>
              <a:t>. </a:t>
            </a:r>
          </a:p>
          <a:p>
            <a:endParaRPr lang="en-GB" dirty="0"/>
          </a:p>
          <a:p>
            <a:endParaRPr lang="en-GB" dirty="0"/>
          </a:p>
          <a:p>
            <a:r>
              <a:rPr lang="en-GB" dirty="0"/>
              <a:t>Monitoring of the effectiveness of interventions and additional support. </a:t>
            </a:r>
          </a:p>
          <a:p>
            <a:endParaRPr lang="en-GB" dirty="0"/>
          </a:p>
          <a:p>
            <a:endParaRPr lang="en-GB" dirty="0"/>
          </a:p>
          <a:p>
            <a:r>
              <a:rPr lang="en-GB" dirty="0"/>
              <a:t>Review the impact and set new targets when previous targets have been met. </a:t>
            </a:r>
          </a:p>
          <a:p>
            <a:endParaRPr lang="en-GB" dirty="0"/>
          </a:p>
          <a:p>
            <a:endParaRPr lang="en-GB" dirty="0"/>
          </a:p>
          <a:p>
            <a:endParaRPr lang="en-GB" dirty="0"/>
          </a:p>
        </p:txBody>
      </p:sp>
    </p:spTree>
    <p:extLst>
      <p:ext uri="{BB962C8B-B14F-4D97-AF65-F5344CB8AC3E}">
        <p14:creationId xmlns:p14="http://schemas.microsoft.com/office/powerpoint/2010/main" val="2606594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84995-0C6B-4FA8-A089-C5A558D0BFFD}"/>
              </a:ext>
            </a:extLst>
          </p:cNvPr>
          <p:cNvSpPr>
            <a:spLocks noGrp="1"/>
          </p:cNvSpPr>
          <p:nvPr>
            <p:ph type="title"/>
          </p:nvPr>
        </p:nvSpPr>
        <p:spPr>
          <a:xfrm>
            <a:off x="1024128" y="585216"/>
            <a:ext cx="9720072" cy="842368"/>
          </a:xfrm>
          <a:noFill/>
        </p:spPr>
        <p:txBody>
          <a:bodyPr/>
          <a:lstStyle/>
          <a:p>
            <a:r>
              <a:rPr lang="en-GB" dirty="0"/>
              <a:t>External agencies &amp; referrals</a:t>
            </a:r>
          </a:p>
        </p:txBody>
      </p:sp>
      <p:sp>
        <p:nvSpPr>
          <p:cNvPr id="3" name="Content Placeholder 2">
            <a:extLst>
              <a:ext uri="{FF2B5EF4-FFF2-40B4-BE49-F238E27FC236}">
                <a16:creationId xmlns:a16="http://schemas.microsoft.com/office/drawing/2014/main" id="{5EB3C4B0-0FDE-4A05-9035-E39D87307497}"/>
              </a:ext>
            </a:extLst>
          </p:cNvPr>
          <p:cNvSpPr>
            <a:spLocks noGrp="1"/>
          </p:cNvSpPr>
          <p:nvPr>
            <p:ph idx="1"/>
          </p:nvPr>
        </p:nvSpPr>
        <p:spPr>
          <a:xfrm>
            <a:off x="1024128" y="1324947"/>
            <a:ext cx="9720073" cy="5141167"/>
          </a:xfrm>
        </p:spPr>
        <p:txBody>
          <a:bodyPr>
            <a:normAutofit fontScale="92500" lnSpcReduction="10000"/>
          </a:bodyPr>
          <a:lstStyle/>
          <a:p>
            <a:r>
              <a:rPr lang="en-GB" dirty="0"/>
              <a:t>- Community Paediatrics (Neurodevelopmental assessments: ASD assessment, ADHD assessment, assessment of learning difficulties or global delay).</a:t>
            </a:r>
          </a:p>
          <a:p>
            <a:r>
              <a:rPr lang="en-GB" dirty="0"/>
              <a:t>- School nursing team: Toileting, eating/ diet, sleep difficulties. </a:t>
            </a:r>
          </a:p>
          <a:p>
            <a:r>
              <a:rPr lang="en-GB" dirty="0"/>
              <a:t>- CHYPMHS/ SPA: Neurodevelopmental assessment: ADHD assessment, ASD assessment (over 11s only). Mental health support: e.g. cognitive behavioural therapy, support with anxiety, self-harm, etc. </a:t>
            </a:r>
          </a:p>
          <a:p>
            <a:r>
              <a:rPr lang="en-GB" dirty="0"/>
              <a:t>- Speech and Language Therapy</a:t>
            </a:r>
          </a:p>
          <a:p>
            <a:r>
              <a:rPr lang="en-GB" dirty="0"/>
              <a:t>- Occupational Therapy</a:t>
            </a:r>
          </a:p>
          <a:p>
            <a:r>
              <a:rPr lang="en-GB" dirty="0"/>
              <a:t>- Physiotherapy</a:t>
            </a:r>
          </a:p>
          <a:p>
            <a:r>
              <a:rPr lang="en-GB" dirty="0"/>
              <a:t>- Early Help</a:t>
            </a:r>
          </a:p>
          <a:p>
            <a:r>
              <a:rPr lang="en-GB" dirty="0"/>
              <a:t>- Other specialist services, such as, Dandelion time. </a:t>
            </a:r>
          </a:p>
          <a:p>
            <a:endParaRPr lang="en-GB" dirty="0"/>
          </a:p>
          <a:p>
            <a:r>
              <a:rPr lang="en-GB" dirty="0"/>
              <a:t>- Play Therapy and Talking and Drawing Therapy are offered within school. </a:t>
            </a:r>
          </a:p>
          <a:p>
            <a:pPr marL="0" indent="0">
              <a:buNone/>
            </a:pPr>
            <a:endParaRPr lang="en-GB" dirty="0"/>
          </a:p>
        </p:txBody>
      </p:sp>
    </p:spTree>
    <p:extLst>
      <p:ext uri="{BB962C8B-B14F-4D97-AF65-F5344CB8AC3E}">
        <p14:creationId xmlns:p14="http://schemas.microsoft.com/office/powerpoint/2010/main" val="2790988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40758-8AD8-469B-91F2-64C4F3385F89}"/>
              </a:ext>
            </a:extLst>
          </p:cNvPr>
          <p:cNvSpPr>
            <a:spLocks noGrp="1"/>
          </p:cNvSpPr>
          <p:nvPr>
            <p:ph type="title"/>
          </p:nvPr>
        </p:nvSpPr>
        <p:spPr/>
        <p:txBody>
          <a:bodyPr/>
          <a:lstStyle/>
          <a:p>
            <a:r>
              <a:rPr lang="en-GB" dirty="0"/>
              <a:t>Specialist teaching and learning service</a:t>
            </a:r>
          </a:p>
        </p:txBody>
      </p:sp>
      <p:sp>
        <p:nvSpPr>
          <p:cNvPr id="3" name="Content Placeholder 2">
            <a:extLst>
              <a:ext uri="{FF2B5EF4-FFF2-40B4-BE49-F238E27FC236}">
                <a16:creationId xmlns:a16="http://schemas.microsoft.com/office/drawing/2014/main" id="{90D39C11-5EFD-483E-81EE-E8D6CBE8DDFC}"/>
              </a:ext>
            </a:extLst>
          </p:cNvPr>
          <p:cNvSpPr>
            <a:spLocks noGrp="1"/>
          </p:cNvSpPr>
          <p:nvPr>
            <p:ph idx="1"/>
          </p:nvPr>
        </p:nvSpPr>
        <p:spPr>
          <a:xfrm>
            <a:off x="1024128" y="1810139"/>
            <a:ext cx="9720073" cy="4795933"/>
          </a:xfrm>
        </p:spPr>
        <p:txBody>
          <a:bodyPr>
            <a:normAutofit lnSpcReduction="10000"/>
          </a:bodyPr>
          <a:lstStyle/>
          <a:p>
            <a:r>
              <a:rPr lang="en-GB" dirty="0"/>
              <a:t>Cover the 4 areas of SEND as well as Early Years.</a:t>
            </a:r>
          </a:p>
          <a:p>
            <a:r>
              <a:rPr lang="en-GB" dirty="0"/>
              <a:t>Require 2-3 terms of reviewed personalised plans. </a:t>
            </a:r>
          </a:p>
          <a:p>
            <a:pPr algn="ctr"/>
            <a:r>
              <a:rPr lang="en-GB" dirty="0"/>
              <a:t>Surgeries held for each area each half term where children are discussed anonymously (unless for SLT).</a:t>
            </a:r>
          </a:p>
          <a:p>
            <a:pPr algn="ctr"/>
            <a:endParaRPr lang="en-GB" dirty="0"/>
          </a:p>
          <a:p>
            <a:pPr algn="ctr"/>
            <a:r>
              <a:rPr lang="en-GB" dirty="0"/>
              <a:t>Put recommendations in place then attend second surgery.</a:t>
            </a:r>
          </a:p>
          <a:p>
            <a:pPr algn="ctr"/>
            <a:endParaRPr lang="en-GB" dirty="0"/>
          </a:p>
          <a:p>
            <a:pPr algn="ctr"/>
            <a:r>
              <a:rPr lang="en-GB" dirty="0"/>
              <a:t>Can then request for the child to be ‘seen’ at LIFT (Local Inclusion Forum Meeting).</a:t>
            </a:r>
          </a:p>
          <a:p>
            <a:pPr algn="ctr"/>
            <a:endParaRPr lang="en-GB" dirty="0"/>
          </a:p>
          <a:p>
            <a:pPr algn="ctr"/>
            <a:r>
              <a:rPr lang="en-GB" dirty="0"/>
              <a:t>The team will decide whether to take the child onto their case load or make further recommendations. </a:t>
            </a:r>
          </a:p>
        </p:txBody>
      </p:sp>
      <p:sp>
        <p:nvSpPr>
          <p:cNvPr id="4" name="Arrow: Down 3">
            <a:extLst>
              <a:ext uri="{FF2B5EF4-FFF2-40B4-BE49-F238E27FC236}">
                <a16:creationId xmlns:a16="http://schemas.microsoft.com/office/drawing/2014/main" id="{E746CEC0-D65E-4435-925B-7A71A9640C7A}"/>
              </a:ext>
            </a:extLst>
          </p:cNvPr>
          <p:cNvSpPr/>
          <p:nvPr/>
        </p:nvSpPr>
        <p:spPr>
          <a:xfrm>
            <a:off x="5759489" y="3506428"/>
            <a:ext cx="242596" cy="3545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78D64926-FA69-4B34-8A7A-1E28892F6E5E}"/>
              </a:ext>
            </a:extLst>
          </p:cNvPr>
          <p:cNvPicPr>
            <a:picLocks noChangeAspect="1"/>
          </p:cNvPicPr>
          <p:nvPr/>
        </p:nvPicPr>
        <p:blipFill>
          <a:blip r:embed="rId2"/>
          <a:stretch>
            <a:fillRect/>
          </a:stretch>
        </p:blipFill>
        <p:spPr>
          <a:xfrm>
            <a:off x="5731422" y="4269241"/>
            <a:ext cx="298730" cy="377985"/>
          </a:xfrm>
          <a:prstGeom prst="rect">
            <a:avLst/>
          </a:prstGeom>
        </p:spPr>
      </p:pic>
      <p:pic>
        <p:nvPicPr>
          <p:cNvPr id="7" name="Picture 6">
            <a:extLst>
              <a:ext uri="{FF2B5EF4-FFF2-40B4-BE49-F238E27FC236}">
                <a16:creationId xmlns:a16="http://schemas.microsoft.com/office/drawing/2014/main" id="{F839A7EC-227C-44F9-BF2A-E4DC15BE47E2}"/>
              </a:ext>
            </a:extLst>
          </p:cNvPr>
          <p:cNvPicPr>
            <a:picLocks noChangeAspect="1"/>
          </p:cNvPicPr>
          <p:nvPr/>
        </p:nvPicPr>
        <p:blipFill>
          <a:blip r:embed="rId2"/>
          <a:stretch>
            <a:fillRect/>
          </a:stretch>
        </p:blipFill>
        <p:spPr>
          <a:xfrm>
            <a:off x="5731422" y="5248663"/>
            <a:ext cx="298730" cy="377985"/>
          </a:xfrm>
          <a:prstGeom prst="rect">
            <a:avLst/>
          </a:prstGeom>
        </p:spPr>
      </p:pic>
    </p:spTree>
    <p:extLst>
      <p:ext uri="{BB962C8B-B14F-4D97-AF65-F5344CB8AC3E}">
        <p14:creationId xmlns:p14="http://schemas.microsoft.com/office/powerpoint/2010/main" val="1243701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184E2-D5AE-4A80-B35F-F5D0C6016074}"/>
              </a:ext>
            </a:extLst>
          </p:cNvPr>
          <p:cNvSpPr>
            <a:spLocks noGrp="1"/>
          </p:cNvSpPr>
          <p:nvPr>
            <p:ph type="title"/>
          </p:nvPr>
        </p:nvSpPr>
        <p:spPr/>
        <p:txBody>
          <a:bodyPr/>
          <a:lstStyle/>
          <a:p>
            <a:r>
              <a:rPr lang="en-GB" dirty="0"/>
              <a:t>Hearing and visual impairments</a:t>
            </a:r>
          </a:p>
        </p:txBody>
      </p:sp>
      <p:sp>
        <p:nvSpPr>
          <p:cNvPr id="3" name="Content Placeholder 2">
            <a:extLst>
              <a:ext uri="{FF2B5EF4-FFF2-40B4-BE49-F238E27FC236}">
                <a16:creationId xmlns:a16="http://schemas.microsoft.com/office/drawing/2014/main" id="{82314889-A6CB-4F7C-9AAC-363D93299219}"/>
              </a:ext>
            </a:extLst>
          </p:cNvPr>
          <p:cNvSpPr>
            <a:spLocks noGrp="1"/>
          </p:cNvSpPr>
          <p:nvPr>
            <p:ph idx="1"/>
          </p:nvPr>
        </p:nvSpPr>
        <p:spPr>
          <a:xfrm>
            <a:off x="1024128" y="2286000"/>
            <a:ext cx="10097962" cy="4023360"/>
          </a:xfrm>
        </p:spPr>
        <p:txBody>
          <a:bodyPr/>
          <a:lstStyle/>
          <a:p>
            <a:r>
              <a:rPr lang="en-GB" dirty="0"/>
              <a:t>Different process for children with Hearing and Visual Impairments as these children often join us with needs identified and will be likely to receive support already in their Early Years settings. </a:t>
            </a:r>
          </a:p>
          <a:p>
            <a:pPr algn="ctr"/>
            <a:r>
              <a:rPr lang="en-GB" dirty="0"/>
              <a:t>HI and VI specialist teachers provide support once a term:</a:t>
            </a:r>
          </a:p>
          <a:p>
            <a:pPr marL="0" indent="0" algn="ctr">
              <a:buNone/>
            </a:pPr>
            <a:r>
              <a:rPr lang="en-GB" dirty="0"/>
              <a:t> - Specialist assessments</a:t>
            </a:r>
          </a:p>
          <a:p>
            <a:pPr marL="0" indent="0" algn="ctr">
              <a:buNone/>
            </a:pPr>
            <a:r>
              <a:rPr lang="en-GB" dirty="0"/>
              <a:t> - Recommendations for further support/ resources, e.g. Kent Association for the Blind</a:t>
            </a:r>
          </a:p>
          <a:p>
            <a:pPr marL="0" indent="0" algn="ctr">
              <a:buNone/>
            </a:pPr>
            <a:r>
              <a:rPr lang="en-GB" dirty="0"/>
              <a:t> - Arrange specialist equipment, e.g. Assisted Listening Devices, magnifying visualisers</a:t>
            </a:r>
          </a:p>
          <a:p>
            <a:pPr marL="0" indent="0" algn="ctr">
              <a:buNone/>
            </a:pPr>
            <a:r>
              <a:rPr lang="en-GB" dirty="0"/>
              <a:t> - Conduct environmental assessments</a:t>
            </a:r>
          </a:p>
        </p:txBody>
      </p:sp>
    </p:spTree>
    <p:extLst>
      <p:ext uri="{BB962C8B-B14F-4D97-AF65-F5344CB8AC3E}">
        <p14:creationId xmlns:p14="http://schemas.microsoft.com/office/powerpoint/2010/main" val="2181569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94582-56B0-4995-A0D6-D0814C325551}"/>
              </a:ext>
            </a:extLst>
          </p:cNvPr>
          <p:cNvSpPr>
            <a:spLocks noGrp="1"/>
          </p:cNvSpPr>
          <p:nvPr>
            <p:ph type="title"/>
          </p:nvPr>
        </p:nvSpPr>
        <p:spPr>
          <a:noFill/>
        </p:spPr>
        <p:txBody>
          <a:bodyPr/>
          <a:lstStyle/>
          <a:p>
            <a:r>
              <a:rPr lang="en-GB" dirty="0"/>
              <a:t>Education and Health Care plans (EHCPs)</a:t>
            </a:r>
          </a:p>
        </p:txBody>
      </p:sp>
      <p:sp>
        <p:nvSpPr>
          <p:cNvPr id="3" name="Content Placeholder 2">
            <a:extLst>
              <a:ext uri="{FF2B5EF4-FFF2-40B4-BE49-F238E27FC236}">
                <a16:creationId xmlns:a16="http://schemas.microsoft.com/office/drawing/2014/main" id="{9F6279FA-343D-4267-8BC6-3168DAC8DEFD}"/>
              </a:ext>
            </a:extLst>
          </p:cNvPr>
          <p:cNvSpPr>
            <a:spLocks noGrp="1"/>
          </p:cNvSpPr>
          <p:nvPr>
            <p:ph idx="1"/>
          </p:nvPr>
        </p:nvSpPr>
        <p:spPr>
          <a:xfrm>
            <a:off x="1024128" y="2084832"/>
            <a:ext cx="9720073" cy="4224528"/>
          </a:xfrm>
        </p:spPr>
        <p:txBody>
          <a:bodyPr>
            <a:normAutofit/>
          </a:bodyPr>
          <a:lstStyle/>
          <a:p>
            <a:pPr marL="0" indent="0">
              <a:buNone/>
            </a:pPr>
            <a:r>
              <a:rPr lang="en-GB" u="sng" dirty="0"/>
              <a:t>Criteria 1</a:t>
            </a:r>
            <a:r>
              <a:rPr lang="en-GB" dirty="0"/>
              <a:t>: Is attainment below the expected range compared to peers born in the same term as them?</a:t>
            </a:r>
          </a:p>
          <a:p>
            <a:pPr marL="0" indent="0">
              <a:buNone/>
            </a:pPr>
            <a:r>
              <a:rPr lang="en-GB" u="sng" dirty="0"/>
              <a:t>Criteria 2</a:t>
            </a:r>
            <a:r>
              <a:rPr lang="en-GB" dirty="0"/>
              <a:t>: Has the child not made expected progress or only made expected progress as a result of a high level of intervention and support?</a:t>
            </a:r>
          </a:p>
          <a:p>
            <a:pPr marL="0" indent="0">
              <a:buNone/>
            </a:pPr>
            <a:r>
              <a:rPr lang="en-GB" u="sng" dirty="0"/>
              <a:t>Criteria 3</a:t>
            </a:r>
            <a:r>
              <a:rPr lang="en-GB" dirty="0"/>
              <a:t>: Are we (the local authority) of the opinion that the child or young person has or may have special educational needs which may require the support of an EHC plan?</a:t>
            </a:r>
          </a:p>
          <a:p>
            <a:pPr marL="0" indent="0">
              <a:buNone/>
            </a:pPr>
            <a:r>
              <a:rPr lang="en-GB" u="sng" dirty="0"/>
              <a:t>Criteria 4</a:t>
            </a:r>
            <a:r>
              <a:rPr lang="en-GB" dirty="0"/>
              <a:t>: Has the education setting taken relevant action to identify, assess and meet the child or young person’s special educational needs, including making full use of its set funds and additional spending above this level?</a:t>
            </a:r>
          </a:p>
        </p:txBody>
      </p:sp>
    </p:spTree>
    <p:extLst>
      <p:ext uri="{BB962C8B-B14F-4D97-AF65-F5344CB8AC3E}">
        <p14:creationId xmlns:p14="http://schemas.microsoft.com/office/powerpoint/2010/main" val="2553426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5F55CB-E355-46EE-959C-369EAB03E3E5}"/>
              </a:ext>
            </a:extLst>
          </p:cNvPr>
          <p:cNvSpPr>
            <a:spLocks noGrp="1"/>
          </p:cNvSpPr>
          <p:nvPr>
            <p:ph idx="1"/>
          </p:nvPr>
        </p:nvSpPr>
        <p:spPr>
          <a:xfrm>
            <a:off x="737118" y="597159"/>
            <a:ext cx="10007083" cy="5712201"/>
          </a:xfrm>
        </p:spPr>
        <p:txBody>
          <a:bodyPr/>
          <a:lstStyle/>
          <a:p>
            <a:r>
              <a:rPr lang="en-GB" dirty="0"/>
              <a:t>If the answer to all four questions is yes, the LA will assess your child or young person's EHC needs.</a:t>
            </a:r>
          </a:p>
          <a:p>
            <a:r>
              <a:rPr lang="en-GB" dirty="0"/>
              <a:t>If any of the above criteria are not met, the LA will ask whether there is evidence of other circumstances which mean the child or young person should be assessed.</a:t>
            </a:r>
          </a:p>
          <a:p>
            <a:pPr marL="0" indent="0">
              <a:buNone/>
            </a:pPr>
            <a:r>
              <a:rPr lang="en-GB" dirty="0"/>
              <a:t>The LA would usually only assess if there are special circumstances that justify this.</a:t>
            </a:r>
          </a:p>
        </p:txBody>
      </p:sp>
      <p:sp>
        <p:nvSpPr>
          <p:cNvPr id="6" name="Rectangle: Rounded Corners 5">
            <a:extLst>
              <a:ext uri="{FF2B5EF4-FFF2-40B4-BE49-F238E27FC236}">
                <a16:creationId xmlns:a16="http://schemas.microsoft.com/office/drawing/2014/main" id="{6DBA4121-FB31-4EE4-8220-5518D030580A}"/>
              </a:ext>
            </a:extLst>
          </p:cNvPr>
          <p:cNvSpPr/>
          <p:nvPr/>
        </p:nvSpPr>
        <p:spPr>
          <a:xfrm>
            <a:off x="5067735" y="2724539"/>
            <a:ext cx="1632857" cy="5691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Submit application</a:t>
            </a:r>
          </a:p>
        </p:txBody>
      </p:sp>
      <p:sp>
        <p:nvSpPr>
          <p:cNvPr id="7" name="Rectangle: Rounded Corners 6">
            <a:extLst>
              <a:ext uri="{FF2B5EF4-FFF2-40B4-BE49-F238E27FC236}">
                <a16:creationId xmlns:a16="http://schemas.microsoft.com/office/drawing/2014/main" id="{480FE0D4-F5F9-4A65-A261-7312B609364C}"/>
              </a:ext>
            </a:extLst>
          </p:cNvPr>
          <p:cNvSpPr/>
          <p:nvPr/>
        </p:nvSpPr>
        <p:spPr>
          <a:xfrm>
            <a:off x="3387012" y="3704253"/>
            <a:ext cx="1390261" cy="6251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Agree to assess</a:t>
            </a:r>
          </a:p>
        </p:txBody>
      </p:sp>
      <p:sp>
        <p:nvSpPr>
          <p:cNvPr id="19" name="Rectangle: Rounded Corners 18">
            <a:extLst>
              <a:ext uri="{FF2B5EF4-FFF2-40B4-BE49-F238E27FC236}">
                <a16:creationId xmlns:a16="http://schemas.microsoft.com/office/drawing/2014/main" id="{1C367FFB-7D82-48A0-86D1-95EC73BFB0A3}"/>
              </a:ext>
            </a:extLst>
          </p:cNvPr>
          <p:cNvSpPr/>
          <p:nvPr/>
        </p:nvSpPr>
        <p:spPr>
          <a:xfrm>
            <a:off x="7140157" y="3704252"/>
            <a:ext cx="1390261" cy="6251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Decline to assess</a:t>
            </a:r>
          </a:p>
        </p:txBody>
      </p:sp>
      <p:sp>
        <p:nvSpPr>
          <p:cNvPr id="20" name="Rectangle: Rounded Corners 19">
            <a:extLst>
              <a:ext uri="{FF2B5EF4-FFF2-40B4-BE49-F238E27FC236}">
                <a16:creationId xmlns:a16="http://schemas.microsoft.com/office/drawing/2014/main" id="{33934B8F-FC65-44DD-89B6-2A9E2E9933FE}"/>
              </a:ext>
            </a:extLst>
          </p:cNvPr>
          <p:cNvSpPr/>
          <p:nvPr/>
        </p:nvSpPr>
        <p:spPr>
          <a:xfrm>
            <a:off x="8472007" y="4754878"/>
            <a:ext cx="1390261" cy="793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Gather further evidence</a:t>
            </a:r>
          </a:p>
        </p:txBody>
      </p:sp>
      <p:sp>
        <p:nvSpPr>
          <p:cNvPr id="21" name="Rectangle: Rounded Corners 20">
            <a:extLst>
              <a:ext uri="{FF2B5EF4-FFF2-40B4-BE49-F238E27FC236}">
                <a16:creationId xmlns:a16="http://schemas.microsoft.com/office/drawing/2014/main" id="{1C57E827-C6D3-4153-8407-89ED7D1DEA7A}"/>
              </a:ext>
            </a:extLst>
          </p:cNvPr>
          <p:cNvSpPr/>
          <p:nvPr/>
        </p:nvSpPr>
        <p:spPr>
          <a:xfrm>
            <a:off x="8530418" y="5928672"/>
            <a:ext cx="1390261" cy="6036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Reapply</a:t>
            </a:r>
          </a:p>
        </p:txBody>
      </p:sp>
      <p:sp>
        <p:nvSpPr>
          <p:cNvPr id="22" name="Rectangle: Rounded Corners 21">
            <a:extLst>
              <a:ext uri="{FF2B5EF4-FFF2-40B4-BE49-F238E27FC236}">
                <a16:creationId xmlns:a16="http://schemas.microsoft.com/office/drawing/2014/main" id="{4CEA8A25-5477-47FC-AEBD-D9B5435A77DF}"/>
              </a:ext>
            </a:extLst>
          </p:cNvPr>
          <p:cNvSpPr/>
          <p:nvPr/>
        </p:nvSpPr>
        <p:spPr>
          <a:xfrm>
            <a:off x="6578081" y="4728288"/>
            <a:ext cx="1390261" cy="6251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Appeal</a:t>
            </a:r>
          </a:p>
        </p:txBody>
      </p:sp>
      <p:sp>
        <p:nvSpPr>
          <p:cNvPr id="23" name="Rectangle: Rounded Corners 22">
            <a:extLst>
              <a:ext uri="{FF2B5EF4-FFF2-40B4-BE49-F238E27FC236}">
                <a16:creationId xmlns:a16="http://schemas.microsoft.com/office/drawing/2014/main" id="{C0A7911B-FED7-46E8-B824-5041197793EA}"/>
              </a:ext>
            </a:extLst>
          </p:cNvPr>
          <p:cNvSpPr/>
          <p:nvPr/>
        </p:nvSpPr>
        <p:spPr>
          <a:xfrm>
            <a:off x="10240159" y="4735286"/>
            <a:ext cx="1390261" cy="793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Meet needs without EHCP</a:t>
            </a:r>
          </a:p>
        </p:txBody>
      </p:sp>
      <p:cxnSp>
        <p:nvCxnSpPr>
          <p:cNvPr id="25" name="Straight Arrow Connector 24">
            <a:extLst>
              <a:ext uri="{FF2B5EF4-FFF2-40B4-BE49-F238E27FC236}">
                <a16:creationId xmlns:a16="http://schemas.microsoft.com/office/drawing/2014/main" id="{6F6332BA-E44C-4D94-A2B1-39E38294C5AD}"/>
              </a:ext>
            </a:extLst>
          </p:cNvPr>
          <p:cNvCxnSpPr>
            <a:cxnSpLocks/>
            <a:stCxn id="6" idx="2"/>
          </p:cNvCxnSpPr>
          <p:nvPr/>
        </p:nvCxnSpPr>
        <p:spPr>
          <a:xfrm>
            <a:off x="5884164" y="3293706"/>
            <a:ext cx="1925558" cy="3265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1F53774F-7F95-490C-AFB7-33215154E5B8}"/>
              </a:ext>
            </a:extLst>
          </p:cNvPr>
          <p:cNvCxnSpPr>
            <a:cxnSpLocks/>
            <a:stCxn id="19" idx="2"/>
          </p:cNvCxnSpPr>
          <p:nvPr/>
        </p:nvCxnSpPr>
        <p:spPr>
          <a:xfrm flipH="1">
            <a:off x="7315200" y="4329403"/>
            <a:ext cx="520088" cy="3499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3DDF7A87-C099-4FD9-B4AB-DE47F732EF3B}"/>
              </a:ext>
            </a:extLst>
          </p:cNvPr>
          <p:cNvCxnSpPr>
            <a:cxnSpLocks/>
            <a:stCxn id="19" idx="2"/>
          </p:cNvCxnSpPr>
          <p:nvPr/>
        </p:nvCxnSpPr>
        <p:spPr>
          <a:xfrm>
            <a:off x="7835288" y="4329403"/>
            <a:ext cx="1163057" cy="3359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776F33B3-ADC6-44BC-A739-10953BAEF705}"/>
              </a:ext>
            </a:extLst>
          </p:cNvPr>
          <p:cNvCxnSpPr>
            <a:cxnSpLocks/>
            <a:stCxn id="19" idx="3"/>
          </p:cNvCxnSpPr>
          <p:nvPr/>
        </p:nvCxnSpPr>
        <p:spPr>
          <a:xfrm>
            <a:off x="8530418" y="4016828"/>
            <a:ext cx="2362884" cy="6484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27ACB92F-FBAD-4A0E-AD97-43AA9D6EBB4D}"/>
              </a:ext>
            </a:extLst>
          </p:cNvPr>
          <p:cNvCxnSpPr>
            <a:cxnSpLocks/>
          </p:cNvCxnSpPr>
          <p:nvPr/>
        </p:nvCxnSpPr>
        <p:spPr>
          <a:xfrm flipH="1" flipV="1">
            <a:off x="4876801" y="4016828"/>
            <a:ext cx="1701279" cy="7380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Rectangle: Rounded Corners 35">
            <a:extLst>
              <a:ext uri="{FF2B5EF4-FFF2-40B4-BE49-F238E27FC236}">
                <a16:creationId xmlns:a16="http://schemas.microsoft.com/office/drawing/2014/main" id="{F033E41F-E2AD-47A2-9784-CFB2D813167D}"/>
              </a:ext>
            </a:extLst>
          </p:cNvPr>
          <p:cNvSpPr/>
          <p:nvPr/>
        </p:nvSpPr>
        <p:spPr>
          <a:xfrm>
            <a:off x="4038938" y="4739952"/>
            <a:ext cx="1390261" cy="6251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Agree to issue EHCP</a:t>
            </a:r>
          </a:p>
        </p:txBody>
      </p:sp>
      <p:sp>
        <p:nvSpPr>
          <p:cNvPr id="37" name="Rectangle: Rounded Corners 36">
            <a:extLst>
              <a:ext uri="{FF2B5EF4-FFF2-40B4-BE49-F238E27FC236}">
                <a16:creationId xmlns:a16="http://schemas.microsoft.com/office/drawing/2014/main" id="{52F0708E-A4C1-4A00-9EAE-553935B7AFC3}"/>
              </a:ext>
            </a:extLst>
          </p:cNvPr>
          <p:cNvSpPr/>
          <p:nvPr/>
        </p:nvSpPr>
        <p:spPr>
          <a:xfrm>
            <a:off x="1767122" y="4739952"/>
            <a:ext cx="1390260" cy="6251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Decline issue of EHCP</a:t>
            </a:r>
          </a:p>
        </p:txBody>
      </p:sp>
      <p:sp>
        <p:nvSpPr>
          <p:cNvPr id="42" name="Rectangle: Rounded Corners 41">
            <a:extLst>
              <a:ext uri="{FF2B5EF4-FFF2-40B4-BE49-F238E27FC236}">
                <a16:creationId xmlns:a16="http://schemas.microsoft.com/office/drawing/2014/main" id="{FDB0C2FA-1F2D-46DF-80B1-5858DAB1C2E3}"/>
              </a:ext>
            </a:extLst>
          </p:cNvPr>
          <p:cNvSpPr/>
          <p:nvPr/>
        </p:nvSpPr>
        <p:spPr>
          <a:xfrm>
            <a:off x="423327" y="5365103"/>
            <a:ext cx="1390261" cy="13902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Gather further evidence and reapply</a:t>
            </a:r>
          </a:p>
        </p:txBody>
      </p:sp>
      <p:cxnSp>
        <p:nvCxnSpPr>
          <p:cNvPr id="46" name="Straight Arrow Connector 45">
            <a:extLst>
              <a:ext uri="{FF2B5EF4-FFF2-40B4-BE49-F238E27FC236}">
                <a16:creationId xmlns:a16="http://schemas.microsoft.com/office/drawing/2014/main" id="{DDCAA453-E548-4F2A-AB2D-CF6E74BD22AF}"/>
              </a:ext>
            </a:extLst>
          </p:cNvPr>
          <p:cNvCxnSpPr>
            <a:cxnSpLocks/>
            <a:stCxn id="20" idx="2"/>
          </p:cNvCxnSpPr>
          <p:nvPr/>
        </p:nvCxnSpPr>
        <p:spPr>
          <a:xfrm flipH="1">
            <a:off x="9167136" y="5547980"/>
            <a:ext cx="2" cy="2435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753182A3-A798-4EA9-99C9-9C9777F4A846}"/>
              </a:ext>
            </a:extLst>
          </p:cNvPr>
          <p:cNvCxnSpPr>
            <a:cxnSpLocks/>
          </p:cNvCxnSpPr>
          <p:nvPr/>
        </p:nvCxnSpPr>
        <p:spPr>
          <a:xfrm flipV="1">
            <a:off x="7140157" y="4378388"/>
            <a:ext cx="175043" cy="3499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0" name="Rectangle: Rounded Corners 49">
            <a:extLst>
              <a:ext uri="{FF2B5EF4-FFF2-40B4-BE49-F238E27FC236}">
                <a16:creationId xmlns:a16="http://schemas.microsoft.com/office/drawing/2014/main" id="{7BDE3275-8C43-40FC-BC73-46E8993094D4}"/>
              </a:ext>
            </a:extLst>
          </p:cNvPr>
          <p:cNvSpPr/>
          <p:nvPr/>
        </p:nvSpPr>
        <p:spPr>
          <a:xfrm>
            <a:off x="3929842" y="5692139"/>
            <a:ext cx="1212955" cy="5686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Appeal (tribunal)</a:t>
            </a:r>
          </a:p>
        </p:txBody>
      </p:sp>
      <p:pic>
        <p:nvPicPr>
          <p:cNvPr id="51" name="Picture 50">
            <a:extLst>
              <a:ext uri="{FF2B5EF4-FFF2-40B4-BE49-F238E27FC236}">
                <a16:creationId xmlns:a16="http://schemas.microsoft.com/office/drawing/2014/main" id="{1B447758-C91F-4B5E-A91D-769B80FA0923}"/>
              </a:ext>
            </a:extLst>
          </p:cNvPr>
          <p:cNvPicPr>
            <a:picLocks noChangeAspect="1"/>
          </p:cNvPicPr>
          <p:nvPr/>
        </p:nvPicPr>
        <p:blipFill>
          <a:blip r:embed="rId2"/>
          <a:stretch>
            <a:fillRect/>
          </a:stretch>
        </p:blipFill>
        <p:spPr>
          <a:xfrm>
            <a:off x="2191479" y="5528388"/>
            <a:ext cx="1426588" cy="1048603"/>
          </a:xfrm>
          <a:prstGeom prst="rect">
            <a:avLst/>
          </a:prstGeom>
        </p:spPr>
      </p:pic>
      <p:cxnSp>
        <p:nvCxnSpPr>
          <p:cNvPr id="53" name="Straight Arrow Connector 52">
            <a:extLst>
              <a:ext uri="{FF2B5EF4-FFF2-40B4-BE49-F238E27FC236}">
                <a16:creationId xmlns:a16="http://schemas.microsoft.com/office/drawing/2014/main" id="{D3EA1E0A-65A0-42F2-B809-F19951095F64}"/>
              </a:ext>
            </a:extLst>
          </p:cNvPr>
          <p:cNvCxnSpPr>
            <a:cxnSpLocks/>
            <a:stCxn id="37" idx="1"/>
          </p:cNvCxnSpPr>
          <p:nvPr/>
        </p:nvCxnSpPr>
        <p:spPr>
          <a:xfrm flipH="1">
            <a:off x="1118458" y="5052528"/>
            <a:ext cx="648664" cy="2099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F827A4DE-1DA7-499E-B20C-4F703659D4DD}"/>
              </a:ext>
            </a:extLst>
          </p:cNvPr>
          <p:cNvCxnSpPr>
            <a:cxnSpLocks/>
            <a:stCxn id="7" idx="1"/>
          </p:cNvCxnSpPr>
          <p:nvPr/>
        </p:nvCxnSpPr>
        <p:spPr>
          <a:xfrm flipH="1">
            <a:off x="2584580" y="4016829"/>
            <a:ext cx="802432" cy="6344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7EA21A6D-6187-46BD-936B-86E2666506B5}"/>
              </a:ext>
            </a:extLst>
          </p:cNvPr>
          <p:cNvCxnSpPr/>
          <p:nvPr/>
        </p:nvCxnSpPr>
        <p:spPr>
          <a:xfrm>
            <a:off x="4413380" y="4422710"/>
            <a:ext cx="0" cy="3055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0978974D-ACB5-467D-8BF7-424FB6743A46}"/>
              </a:ext>
            </a:extLst>
          </p:cNvPr>
          <p:cNvCxnSpPr>
            <a:cxnSpLocks/>
            <a:stCxn id="37" idx="3"/>
          </p:cNvCxnSpPr>
          <p:nvPr/>
        </p:nvCxnSpPr>
        <p:spPr>
          <a:xfrm>
            <a:off x="3157382" y="5052528"/>
            <a:ext cx="1351451" cy="548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3673471C-790C-49CD-8CF9-53131B869022}"/>
              </a:ext>
            </a:extLst>
          </p:cNvPr>
          <p:cNvCxnSpPr>
            <a:cxnSpLocks/>
            <a:stCxn id="37" idx="2"/>
            <a:endCxn id="51" idx="0"/>
          </p:cNvCxnSpPr>
          <p:nvPr/>
        </p:nvCxnSpPr>
        <p:spPr>
          <a:xfrm>
            <a:off x="2462252" y="5365103"/>
            <a:ext cx="442521" cy="1632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2077122B-8FE8-4628-9347-9B71CDB40A9F}"/>
              </a:ext>
            </a:extLst>
          </p:cNvPr>
          <p:cNvCxnSpPr>
            <a:cxnSpLocks/>
          </p:cNvCxnSpPr>
          <p:nvPr/>
        </p:nvCxnSpPr>
        <p:spPr>
          <a:xfrm flipV="1">
            <a:off x="4777273" y="5425753"/>
            <a:ext cx="0" cy="2663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81327138-25A5-4D41-9763-E2C44C931B48}"/>
              </a:ext>
            </a:extLst>
          </p:cNvPr>
          <p:cNvCxnSpPr>
            <a:cxnSpLocks/>
          </p:cNvCxnSpPr>
          <p:nvPr/>
        </p:nvCxnSpPr>
        <p:spPr>
          <a:xfrm flipH="1">
            <a:off x="3661583" y="5979718"/>
            <a:ext cx="26825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a:extLst>
              <a:ext uri="{FF2B5EF4-FFF2-40B4-BE49-F238E27FC236}">
                <a16:creationId xmlns:a16="http://schemas.microsoft.com/office/drawing/2014/main" id="{37F6EC0C-E7C8-4682-9C51-597EAF1266FB}"/>
              </a:ext>
            </a:extLst>
          </p:cNvPr>
          <p:cNvCxnSpPr>
            <a:cxnSpLocks/>
            <a:stCxn id="6" idx="2"/>
          </p:cNvCxnSpPr>
          <p:nvPr/>
        </p:nvCxnSpPr>
        <p:spPr>
          <a:xfrm flipH="1">
            <a:off x="4182884" y="3293706"/>
            <a:ext cx="1701280" cy="3265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8A2CE58F-C13C-4804-B16B-F2B1483F0015}"/>
              </a:ext>
            </a:extLst>
          </p:cNvPr>
          <p:cNvCxnSpPr>
            <a:cxnSpLocks/>
            <a:stCxn id="50" idx="2"/>
          </p:cNvCxnSpPr>
          <p:nvPr/>
        </p:nvCxnSpPr>
        <p:spPr>
          <a:xfrm>
            <a:off x="4536320" y="6260838"/>
            <a:ext cx="0" cy="37555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Straight Arrow Connector 100">
            <a:extLst>
              <a:ext uri="{FF2B5EF4-FFF2-40B4-BE49-F238E27FC236}">
                <a16:creationId xmlns:a16="http://schemas.microsoft.com/office/drawing/2014/main" id="{E153875E-F42D-40EA-A3E2-F8F8095BAB16}"/>
              </a:ext>
            </a:extLst>
          </p:cNvPr>
          <p:cNvCxnSpPr/>
          <p:nvPr/>
        </p:nvCxnSpPr>
        <p:spPr>
          <a:xfrm flipH="1">
            <a:off x="1813588" y="6636396"/>
            <a:ext cx="272273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63552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191</TotalTime>
  <Words>1081</Words>
  <Application>Microsoft Office PowerPoint</Application>
  <PresentationFormat>Widescreen</PresentationFormat>
  <Paragraphs>149</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Tw Cen MT</vt:lpstr>
      <vt:lpstr>Tw Cen MT Condensed</vt:lpstr>
      <vt:lpstr>Wingdings 3</vt:lpstr>
      <vt:lpstr>Integral</vt:lpstr>
      <vt:lpstr>SEND at Bishop Chavasse School</vt:lpstr>
      <vt:lpstr>The 4 areas oF SEND</vt:lpstr>
      <vt:lpstr>Graduated Response to SEN</vt:lpstr>
      <vt:lpstr>Assess, Plan, do, review cycles</vt:lpstr>
      <vt:lpstr>External agencies &amp; referrals</vt:lpstr>
      <vt:lpstr>Specialist teaching and learning service</vt:lpstr>
      <vt:lpstr>Hearing and visual impairments</vt:lpstr>
      <vt:lpstr>Education and Health Care plans (EHCPs)</vt:lpstr>
      <vt:lpstr>PowerPoint Presentation</vt:lpstr>
      <vt:lpstr>PowerPoint Presentation</vt:lpstr>
      <vt:lpstr>High Needs Funding (HNF).</vt:lpstr>
      <vt:lpstr>Transfer from primary to secondary</vt:lpstr>
      <vt:lpstr>Progression of Provision for SEND</vt:lpstr>
      <vt:lpstr>Further information and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SEND at Bishop Chavasse School</dc:title>
  <dc:creator>Suzanne Abdullah</dc:creator>
  <cp:lastModifiedBy>Nicola Stanton</cp:lastModifiedBy>
  <cp:revision>17</cp:revision>
  <dcterms:created xsi:type="dcterms:W3CDTF">2023-07-12T09:28:42Z</dcterms:created>
  <dcterms:modified xsi:type="dcterms:W3CDTF">2023-07-14T09:43:20Z</dcterms:modified>
</cp:coreProperties>
</file>