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2"/>
  </p:notesMasterIdLst>
  <p:sldIdLst>
    <p:sldId id="256" r:id="rId5"/>
    <p:sldId id="307" r:id="rId6"/>
    <p:sldId id="306" r:id="rId7"/>
    <p:sldId id="259" r:id="rId8"/>
    <p:sldId id="289" r:id="rId9"/>
    <p:sldId id="290" r:id="rId10"/>
    <p:sldId id="291" r:id="rId11"/>
    <p:sldId id="292" r:id="rId12"/>
    <p:sldId id="296" r:id="rId13"/>
    <p:sldId id="298" r:id="rId14"/>
    <p:sldId id="299" r:id="rId15"/>
    <p:sldId id="300" r:id="rId16"/>
    <p:sldId id="301" r:id="rId17"/>
    <p:sldId id="302" r:id="rId18"/>
    <p:sldId id="308" r:id="rId19"/>
    <p:sldId id="309" r:id="rId20"/>
    <p:sldId id="303" r:id="rId21"/>
  </p:sldIdLst>
  <p:sldSz cx="9144000" cy="5143500" type="screen16x9"/>
  <p:notesSz cx="6858000" cy="9144000"/>
  <p:embeddedFontLst>
    <p:embeddedFont>
      <p:font typeface="Nunito" panose="020B0604020202020204" charset="0"/>
      <p:regular r:id="rId23"/>
      <p:bold r:id="rId24"/>
      <p:italic r:id="rId25"/>
      <p:boldItalic r:id="rId26"/>
    </p:embeddedFont>
    <p:embeddedFont>
      <p:font typeface="Nunito Sans SemiBold" panose="020B0604020202020204" charset="0"/>
      <p:regular r:id="rId27"/>
      <p:bold r:id="rId28"/>
      <p:italic r:id="rId29"/>
      <p:boldItalic r:id="rId30"/>
    </p:embeddedFont>
    <p:embeddedFont>
      <p:font typeface="Times" panose="020206030504050203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B1EEA-AE36-A6A8-9708-36DF5C307687}" v="22" dt="2023-04-19T17:54:10.748"/>
    <p1510:client id="{29784CBA-E677-8644-47EB-958FA0D3624C}" v="5" dt="2023-04-19T14:41:26.711"/>
    <p1510:client id="{A928B9F3-7121-A5CD-86CC-464FACC91BCD}" v="36" dt="2023-04-24T10:42:06.339"/>
    <p1510:client id="{5A7F8F97-1785-5441-1F81-47C9EC4CE38B}" v="105" dt="2023-04-21T13:22:32.489"/>
    <p1510:client id="{B0F2821D-A050-3305-FB0B-09B3B30D9753}" v="121" dt="2023-04-18T19:08:52.754"/>
    <p1510:client id="{CC24677D-736D-674C-C8B7-7BE52A5C2405}" v="687" dt="2023-04-22T15:37:04.950"/>
    <p1510:client id="{B42EE6BE-AC46-0C6D-1159-395948CA236F}" v="24" dt="2023-04-20T05:59:00.270"/>
    <p1510:client id="{D613EF8A-3066-FB62-3E6C-79322D85E250}" v="236" dt="2023-04-24T06:43:08.591"/>
    <p1510:client id="{F3510EEA-15B8-8081-1A04-8044741F56B2}" v="19" dt="2023-04-19T14:41:5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Games to try:</a:t>
            </a:r>
          </a:p>
          <a:p>
            <a:pPr marL="457200" indent="-298450"/>
            <a:r>
              <a:rPr lang="en-GB">
                <a:solidFill>
                  <a:schemeClr val="tx1"/>
                </a:solidFill>
                <a:latin typeface="+mn-lt"/>
              </a:rPr>
              <a:t>Climb the stairs counting in multiples</a:t>
            </a:r>
          </a:p>
          <a:p>
            <a:pPr marL="457200" indent="-298450"/>
            <a:r>
              <a:rPr lang="en-GB">
                <a:solidFill>
                  <a:schemeClr val="tx1"/>
                </a:solidFill>
                <a:latin typeface="+mn-lt"/>
              </a:rPr>
              <a:t>Play time tables games verbally.</a:t>
            </a:r>
          </a:p>
          <a:p>
            <a:pPr marL="457200" indent="-298450"/>
            <a:r>
              <a:rPr lang="en-GB">
                <a:solidFill>
                  <a:schemeClr val="tx1"/>
                </a:solidFill>
                <a:latin typeface="+mn-lt"/>
              </a:rPr>
              <a:t>Listen and sing along to times tables songs.</a:t>
            </a:r>
          </a:p>
          <a:p>
            <a:pPr marL="457200" indent="-298450"/>
            <a:r>
              <a:rPr lang="en-GB">
                <a:solidFill>
                  <a:schemeClr val="tx1"/>
                </a:solidFill>
                <a:latin typeface="+mn-lt"/>
              </a:rPr>
              <a:t>Take it in turns to say times tables in funny voices. </a:t>
            </a:r>
          </a:p>
          <a:p>
            <a:pPr marL="457200" indent="-298450"/>
            <a:r>
              <a:rPr lang="en-GB">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a:latin typeface="Arial" panose="020B0604020202020204" pitchFamily="34" charset="0"/>
                <a:cs typeface="Arial" panose="020B0604020202020204" pitchFamily="34" charset="0"/>
                <a:hlinkClick r:id="rId3"/>
              </a:rPr>
              <a:t>https://mathsframe.co.uk/en/resources/resource/477/Multiplication-Tables-Check</a:t>
            </a:r>
            <a:r>
              <a:rPr lang="en-GB">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Children eligible for access arrangements are:</a:t>
            </a:r>
          </a:p>
          <a:p>
            <a:pPr marL="457200" indent="-298450"/>
            <a:r>
              <a:rPr lang="en-GB"/>
              <a:t>Children with an EHC plan</a:t>
            </a:r>
          </a:p>
          <a:p>
            <a:pPr marL="457200" indent="-298450"/>
            <a:r>
              <a:rPr lang="en-GB"/>
              <a:t>Children who have provisions made in school using the SEND support system.</a:t>
            </a:r>
          </a:p>
          <a:p>
            <a:pPr marL="457200" indent="-298450"/>
            <a:r>
              <a:rPr lang="en-GB"/>
              <a:t>Children with behavioural, emotional or social difficulties </a:t>
            </a:r>
          </a:p>
          <a:p>
            <a:pPr marL="457200" indent="-298450"/>
            <a:r>
              <a:rPr lang="en-GB"/>
              <a:t>Children with EAL </a:t>
            </a:r>
          </a:p>
          <a:p>
            <a:pPr marL="158750" indent="0">
              <a:buNone/>
            </a:pPr>
            <a:r>
              <a:rPr lang="en-GB"/>
              <a:t>Schools do not need to request permission to use access arrangements. The support should be based on the support provided in school and should not advantage or disadvantage individual children.  </a:t>
            </a:r>
          </a:p>
          <a:p>
            <a:pPr marL="158750" indent="0">
              <a:buNone/>
            </a:pPr>
            <a:r>
              <a:rPr lang="en-GB"/>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t>Some questions will be repeated across different checks, but no more than 30% of questions will be repeated in any two checks. This </a:t>
            </a:r>
            <a:r>
              <a:rPr lang="en-GB">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There won’t be questions from the 1 times tables (although they might be included in the  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t>There will be a maximum of 7 questions from the 2, 5 and 10 times tables.</a:t>
            </a:r>
            <a:endParaRPr lang="en-GB">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Children build on their existing understanding using </a:t>
            </a:r>
            <a:r>
              <a:rPr lang="en-US" b="1">
                <a:latin typeface="Arial" panose="020B0604020202020204" pitchFamily="34" charset="0"/>
                <a:cs typeface="Arial" panose="020B0604020202020204" pitchFamily="34" charset="0"/>
              </a:rPr>
              <a:t>arrays</a:t>
            </a:r>
            <a:r>
              <a:rPr lang="en-US">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a:p>
        </p:txBody>
      </p:sp>
    </p:spTree>
    <p:extLst>
      <p:ext uri="{BB962C8B-B14F-4D97-AF65-F5344CB8AC3E}">
        <p14:creationId xmlns:p14="http://schemas.microsoft.com/office/powerpoint/2010/main" val="133582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1215952"/>
            <a:ext cx="8520600" cy="1116251"/>
          </a:xfrm>
          <a:prstGeom prst="rect">
            <a:avLst/>
          </a:prstGeom>
        </p:spPr>
        <p:txBody>
          <a:bodyPr spcFirstLastPara="1" wrap="square" lIns="91425" tIns="91425" rIns="91425" bIns="91425" anchor="b" anchorCtr="0">
            <a:noAutofit/>
          </a:bodyPr>
          <a:lstStyle/>
          <a:p>
            <a:r>
              <a:rPr lang="en-US" sz="3200">
                <a:solidFill>
                  <a:schemeClr val="bg1"/>
                </a:solidFill>
                <a:latin typeface="+mj-lt"/>
                <a:ea typeface="Arial"/>
                <a:cs typeface="Arial"/>
                <a:sym typeface="Arial"/>
              </a:rPr>
              <a:t>Year 3 and 4 Multiplication Tables Check 2023</a:t>
            </a:r>
            <a:br>
              <a:rPr lang="en-US" sz="3200">
                <a:solidFill>
                  <a:schemeClr val="bg1"/>
                </a:solidFill>
                <a:latin typeface="+mj-lt"/>
                <a:ea typeface="Arial"/>
                <a:cs typeface="Arial"/>
              </a:rPr>
            </a:br>
            <a:r>
              <a:rPr lang="en-US" sz="3200">
                <a:solidFill>
                  <a:schemeClr val="bg1"/>
                </a:solidFill>
                <a:latin typeface="+mj-lt"/>
                <a:ea typeface="Arial"/>
                <a:cs typeface="Arial"/>
                <a:sym typeface="Arial"/>
              </a:rPr>
              <a:t> Information for Parents, Carers &amp; Guardians</a:t>
            </a:r>
            <a:endParaRPr lang="en-US" sz="3200">
              <a:solidFill>
                <a:schemeClr val="bg1"/>
              </a:solidFill>
              <a:latin typeface="+mj-lt"/>
              <a:ea typeface="Nunito Sans Light"/>
              <a:cs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311700" y="739303"/>
            <a:ext cx="8520600" cy="434776"/>
          </a:xfrm>
        </p:spPr>
        <p:txBody>
          <a:bodyPr/>
          <a:lstStyle/>
          <a:p>
            <a:pPr marL="114300" indent="0" algn="ctr">
              <a:buNone/>
            </a:pPr>
            <a:r>
              <a:rPr lang="en-US"/>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704934" y="3534242"/>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5066349" y="1826495"/>
            <a:ext cx="3394900" cy="1594084"/>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5066349" y="353424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t>2 x 4 = ?</a:t>
            </a:r>
          </a:p>
        </p:txBody>
      </p:sp>
    </p:spTree>
    <p:extLst>
      <p:ext uri="{BB962C8B-B14F-4D97-AF65-F5344CB8AC3E}">
        <p14:creationId xmlns:p14="http://schemas.microsoft.com/office/powerpoint/2010/main" val="171036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a:t>3 x 2 is the same as 2 x 3</a:t>
            </a:r>
          </a:p>
          <a:p>
            <a:endParaRPr lang="en-US"/>
          </a:p>
          <a:p>
            <a:pPr marL="114300" indent="0">
              <a:buNone/>
            </a:pPr>
            <a:r>
              <a:rPr lang="en-US"/>
              <a:t>Children need to understand that multiplication can be completed in any order to produce the same answer. Sometimes this link needs to be made explicit. </a:t>
            </a:r>
            <a:endParaRPr lang="en-GB"/>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t>3 lots of 2 = 6</a:t>
            </a:r>
            <a:endParaRPr lang="en-GB"/>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a:t>2 lots of 3 = 6</a:t>
            </a:r>
            <a:endParaRPr lang="en-GB"/>
          </a:p>
        </p:txBody>
      </p:sp>
    </p:spTree>
    <p:extLst>
      <p:ext uri="{BB962C8B-B14F-4D97-AF65-F5344CB8AC3E}">
        <p14:creationId xmlns:p14="http://schemas.microsoft.com/office/powerpoint/2010/main" val="310152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311700" y="739303"/>
            <a:ext cx="8520600" cy="1260186"/>
          </a:xfrm>
        </p:spPr>
        <p:txBody>
          <a:bodyPr/>
          <a:lstStyle/>
          <a:p>
            <a:pPr marL="114300" indent="0" algn="ctr">
              <a:buNone/>
            </a:pPr>
            <a:r>
              <a:rPr lang="en-US"/>
              <a:t>20 ÷ 5 = 4 can be worked out because 5 x 4 = 20</a:t>
            </a:r>
          </a:p>
          <a:p>
            <a:endParaRPr lang="en-US"/>
          </a:p>
          <a:p>
            <a:pPr marL="114300" indent="0">
              <a:buNone/>
            </a:pPr>
            <a:r>
              <a:rPr lang="en-US"/>
              <a:t>Using pictorial representations (such as arrays) is useful here for children to see the link between multiplication and division. </a:t>
            </a:r>
            <a:endParaRPr lang="en-GB"/>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12</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2372268" y="2097603"/>
            <a:ext cx="4211764" cy="2728510"/>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311700" y="739303"/>
            <a:ext cx="8520600" cy="1284570"/>
          </a:xfrm>
        </p:spPr>
        <p:txBody>
          <a:bodyPr/>
          <a:lstStyle/>
          <a:p>
            <a:pPr marL="114300" indent="0" algn="ctr">
              <a:buNone/>
            </a:pPr>
            <a:r>
              <a:rPr lang="en-US"/>
              <a:t>4 x 5 = 20, 5 x 4 = 20, 20 ÷ 5 = 4, 20 ÷ 4 = 5</a:t>
            </a:r>
          </a:p>
          <a:p>
            <a:pPr marL="114300" indent="0">
              <a:buNone/>
            </a:pPr>
            <a:endParaRPr lang="en-US"/>
          </a:p>
          <a:p>
            <a:pPr marL="114300" indent="0">
              <a:buNone/>
            </a:pPr>
            <a:r>
              <a:rPr lang="en-US"/>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13</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3322391" y="2571750"/>
            <a:ext cx="2311518" cy="1866261"/>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a:t>4 x 6 = ?</a:t>
            </a:r>
          </a:p>
          <a:p>
            <a:pPr marL="114300" indent="0" algn="ctr">
              <a:buNone/>
            </a:pPr>
            <a:r>
              <a:rPr lang="en-US"/>
              <a:t>I know 4 x 5 = 20</a:t>
            </a:r>
          </a:p>
          <a:p>
            <a:pPr marL="114300" indent="0" algn="ctr">
              <a:buNone/>
            </a:pPr>
            <a:r>
              <a:rPr lang="en-US"/>
              <a:t>Therefore, 20 + 4 = 24</a:t>
            </a:r>
          </a:p>
          <a:p>
            <a:pPr marL="114300" indent="0">
              <a:buNone/>
            </a:pPr>
            <a:endParaRPr lang="en-US"/>
          </a:p>
          <a:p>
            <a:pPr marL="114300" indent="0">
              <a:buNone/>
            </a:pPr>
            <a:r>
              <a:rPr lang="en-US"/>
              <a:t>By using known facts from ‘easier’ times tables, children should be able to find answers with increasing speed. </a:t>
            </a:r>
          </a:p>
          <a:p>
            <a:endParaRPr lang="en-GB"/>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a:t>+</a:t>
              </a:r>
              <a:endParaRPr lang="en-GB"/>
            </a:p>
          </p:txBody>
        </p:sp>
      </p:grpSp>
    </p:spTree>
    <p:extLst>
      <p:ext uri="{BB962C8B-B14F-4D97-AF65-F5344CB8AC3E}">
        <p14:creationId xmlns:p14="http://schemas.microsoft.com/office/powerpoint/2010/main" val="328124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8216B5-1152-242F-857E-D2A1463A2C4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5" descr="Graphical user interface, text, application&#10;&#10;Description automatically generated">
            <a:extLst>
              <a:ext uri="{FF2B5EF4-FFF2-40B4-BE49-F238E27FC236}">
                <a16:creationId xmlns:a16="http://schemas.microsoft.com/office/drawing/2014/main" id="{9ACCB9E0-8838-B654-2E29-6FB9253B7153}"/>
              </a:ext>
            </a:extLst>
          </p:cNvPr>
          <p:cNvPicPr>
            <a:picLocks noChangeAspect="1"/>
          </p:cNvPicPr>
          <p:nvPr/>
        </p:nvPicPr>
        <p:blipFill>
          <a:blip r:embed="rId2"/>
          <a:stretch>
            <a:fillRect/>
          </a:stretch>
        </p:blipFill>
        <p:spPr>
          <a:xfrm>
            <a:off x="157162" y="73186"/>
            <a:ext cx="8586787" cy="4868541"/>
          </a:xfrm>
          <a:prstGeom prst="rect">
            <a:avLst/>
          </a:prstGeom>
        </p:spPr>
      </p:pic>
    </p:spTree>
    <p:extLst>
      <p:ext uri="{BB962C8B-B14F-4D97-AF65-F5344CB8AC3E}">
        <p14:creationId xmlns:p14="http://schemas.microsoft.com/office/powerpoint/2010/main" val="348695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53191B-0A0A-578F-6A38-83F084896066}"/>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5" descr="A picture containing text, shoji, building&#10;&#10;Description automatically generated">
            <a:extLst>
              <a:ext uri="{FF2B5EF4-FFF2-40B4-BE49-F238E27FC236}">
                <a16:creationId xmlns:a16="http://schemas.microsoft.com/office/drawing/2014/main" id="{F5E476A2-5F71-EC11-B148-4A1D88F742F2}"/>
              </a:ext>
            </a:extLst>
          </p:cNvPr>
          <p:cNvPicPr>
            <a:picLocks noChangeAspect="1"/>
          </p:cNvPicPr>
          <p:nvPr/>
        </p:nvPicPr>
        <p:blipFill>
          <a:blip r:embed="rId2"/>
          <a:stretch>
            <a:fillRect/>
          </a:stretch>
        </p:blipFill>
        <p:spPr>
          <a:xfrm>
            <a:off x="171450" y="123238"/>
            <a:ext cx="5336381" cy="1418018"/>
          </a:xfrm>
          <a:prstGeom prst="rect">
            <a:avLst/>
          </a:prstGeom>
        </p:spPr>
      </p:pic>
      <p:sp>
        <p:nvSpPr>
          <p:cNvPr id="6" name="TextBox 5">
            <a:extLst>
              <a:ext uri="{FF2B5EF4-FFF2-40B4-BE49-F238E27FC236}">
                <a16:creationId xmlns:a16="http://schemas.microsoft.com/office/drawing/2014/main" id="{8E43BE62-953A-AD65-FF3C-18E43A72A66C}"/>
              </a:ext>
            </a:extLst>
          </p:cNvPr>
          <p:cNvSpPr txBox="1"/>
          <p:nvPr/>
        </p:nvSpPr>
        <p:spPr>
          <a:xfrm>
            <a:off x="178594" y="1714500"/>
            <a:ext cx="59739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36 Core times tables </a:t>
            </a:r>
          </a:p>
          <a:p>
            <a:r>
              <a:rPr lang="en-US" dirty="0"/>
              <a:t>This takes out the inverse – 3x4 and 4x3 </a:t>
            </a:r>
          </a:p>
          <a:p>
            <a:r>
              <a:rPr lang="en-US" dirty="0"/>
              <a:t>Takes out the 1, 10, 11, 12</a:t>
            </a:r>
          </a:p>
          <a:p>
            <a:endParaRPr lang="en-US" dirty="0"/>
          </a:p>
        </p:txBody>
      </p:sp>
      <p:sp>
        <p:nvSpPr>
          <p:cNvPr id="7" name="TextBox 6">
            <a:extLst>
              <a:ext uri="{FF2B5EF4-FFF2-40B4-BE49-F238E27FC236}">
                <a16:creationId xmlns:a16="http://schemas.microsoft.com/office/drawing/2014/main" id="{4571354F-D157-4653-EA5D-8EF509D0D230}"/>
              </a:ext>
            </a:extLst>
          </p:cNvPr>
          <p:cNvSpPr txBox="1"/>
          <p:nvPr/>
        </p:nvSpPr>
        <p:spPr>
          <a:xfrm>
            <a:off x="458986" y="3295053"/>
            <a:ext cx="6750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How to help at home:</a:t>
            </a:r>
          </a:p>
          <a:p>
            <a:r>
              <a:rPr lang="en-US" dirty="0"/>
              <a:t>Times table games</a:t>
            </a:r>
          </a:p>
          <a:p>
            <a:r>
              <a:rPr lang="en-US" dirty="0"/>
              <a:t>Times table Rockstars – Year 4</a:t>
            </a:r>
          </a:p>
          <a:p>
            <a:endParaRPr lang="en-US" dirty="0"/>
          </a:p>
        </p:txBody>
      </p:sp>
      <p:pic>
        <p:nvPicPr>
          <p:cNvPr id="8" name="Picture 8" descr="Graphical user interface, text, application, chat or text message&#10;&#10;Description automatically generated">
            <a:extLst>
              <a:ext uri="{FF2B5EF4-FFF2-40B4-BE49-F238E27FC236}">
                <a16:creationId xmlns:a16="http://schemas.microsoft.com/office/drawing/2014/main" id="{35833057-F078-A097-D7E8-C9BD4D0B0776}"/>
              </a:ext>
            </a:extLst>
          </p:cNvPr>
          <p:cNvPicPr>
            <a:picLocks noChangeAspect="1"/>
          </p:cNvPicPr>
          <p:nvPr/>
        </p:nvPicPr>
        <p:blipFill>
          <a:blip r:embed="rId3"/>
          <a:stretch>
            <a:fillRect/>
          </a:stretch>
        </p:blipFill>
        <p:spPr>
          <a:xfrm>
            <a:off x="4572000" y="2129372"/>
            <a:ext cx="4257675" cy="2506387"/>
          </a:xfrm>
          <a:prstGeom prst="rect">
            <a:avLst/>
          </a:prstGeom>
        </p:spPr>
      </p:pic>
    </p:spTree>
    <p:extLst>
      <p:ext uri="{BB962C8B-B14F-4D97-AF65-F5344CB8AC3E}">
        <p14:creationId xmlns:p14="http://schemas.microsoft.com/office/powerpoint/2010/main" val="273814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pPr marL="114300" indent="0">
              <a:buNone/>
            </a:pPr>
            <a:endParaRPr lang="en-GB"/>
          </a:p>
          <a:p>
            <a:r>
              <a:rPr lang="en-GB" dirty="0"/>
              <a:t>If you want to go over times tables, make them fun.</a:t>
            </a:r>
          </a:p>
          <a:p>
            <a:endParaRPr lang="en-GB"/>
          </a:p>
          <a:p>
            <a:pPr>
              <a:buClr>
                <a:srgbClr val="595959"/>
              </a:buClr>
              <a:defRPr/>
            </a:pPr>
            <a:r>
              <a:rPr kumimoji="0" lang="en-GB" sz="1600" b="0" i="0" u="none" strike="noStrike" kern="0" cap="none" spc="0" normalizeH="0" baseline="0" noProof="0" dirty="0">
                <a:ln>
                  <a:noFill/>
                </a:ln>
                <a:solidFill>
                  <a:srgbClr val="000000"/>
                </a:solidFill>
                <a:effectLst/>
                <a:uLnTx/>
                <a:uFillTx/>
                <a:latin typeface="Arial"/>
                <a:sym typeface="Nunito"/>
              </a:rPr>
              <a:t>If you have any concerns, talk to your child’s teacher.</a:t>
            </a:r>
            <a:r>
              <a:rPr lang="en-GB" dirty="0">
                <a:solidFill>
                  <a:srgbClr val="000000"/>
                </a:solidFill>
                <a:latin typeface="Arial"/>
              </a:rPr>
              <a:t> </a:t>
            </a:r>
            <a:endParaRPr lang="en-GB" sz="1600" b="0" i="0" u="none" strike="noStrike" kern="0" cap="none" spc="0" normalizeH="0" baseline="0" noProof="0" dirty="0">
              <a:ln>
                <a:noFill/>
              </a:ln>
              <a:solidFill>
                <a:srgbClr val="000000"/>
              </a:solidFill>
              <a:effectLst/>
              <a:uLnTx/>
              <a:uFillTx/>
              <a:latin typeface="Arial"/>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kumimoji="0" lang="en-GB" b="0" i="0" u="none" strike="noStrike" kern="0" cap="none" spc="0" normalizeH="0" baseline="0" noProof="0">
              <a:ln>
                <a:noFill/>
              </a:ln>
              <a:solidFill>
                <a:srgbClr val="000000"/>
              </a:solidFill>
              <a:effectLst/>
              <a:uLnTx/>
              <a:uFillTx/>
              <a:latin typeface="Arial"/>
              <a:sym typeface="Nunito"/>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lang="en-GB" dirty="0">
                <a:solidFill>
                  <a:srgbClr val="000000"/>
                </a:solidFill>
                <a:latin typeface="Arial"/>
              </a:rPr>
              <a:t>If your child has any concerns, encourage them to talk to a trusted adult (for example, yourself, their teacher).</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lang="en-GB">
              <a:solidFill>
                <a:srgbClr val="000000"/>
              </a:solidFill>
              <a:latin typeface="Arial"/>
            </a:endParaRPr>
          </a:p>
          <a:p>
            <a:pPr>
              <a:buClr>
                <a:srgbClr val="595959"/>
              </a:buClr>
              <a:defRPr/>
            </a:pPr>
            <a:r>
              <a:rPr kumimoji="0" lang="en-US" sz="1600" b="0" i="0" u="none" strike="noStrike" kern="0" cap="none" spc="0" normalizeH="0" baseline="0" noProof="0" dirty="0">
                <a:ln>
                  <a:noFill/>
                </a:ln>
                <a:solidFill>
                  <a:srgbClr val="000000"/>
                </a:solidFill>
                <a:effectLst/>
                <a:uLnTx/>
                <a:uFillTx/>
                <a:latin typeface="Arial"/>
                <a:sym typeface="Nunito"/>
              </a:rPr>
              <a:t>If you’re looking to support your child further with </a:t>
            </a:r>
            <a:r>
              <a:rPr kumimoji="0" lang="en-US" sz="1600" b="0" i="0" u="none" strike="noStrike" kern="0" cap="none" spc="0" normalizeH="0" baseline="0" noProof="0" dirty="0" err="1">
                <a:ln>
                  <a:noFill/>
                </a:ln>
                <a:solidFill>
                  <a:srgbClr val="000000"/>
                </a:solidFill>
                <a:effectLst/>
                <a:uLnTx/>
                <a:uFillTx/>
                <a:latin typeface="Arial"/>
                <a:sym typeface="Nunito"/>
              </a:rPr>
              <a:t>maths</a:t>
            </a:r>
            <a:r>
              <a:rPr kumimoji="0" lang="en-US" sz="1600" b="0" i="0" u="none" strike="noStrike" kern="0" cap="none" spc="0" normalizeH="0" baseline="0" noProof="0" dirty="0">
                <a:ln>
                  <a:noFill/>
                </a:ln>
                <a:solidFill>
                  <a:srgbClr val="000000"/>
                </a:solidFill>
                <a:effectLst/>
                <a:uLnTx/>
                <a:uFillTx/>
                <a:latin typeface="Arial"/>
                <a:sym typeface="Nunito"/>
              </a:rPr>
              <a:t> at home, there are lots of good websites with free resources</a:t>
            </a:r>
            <a:r>
              <a:rPr lang="en-US" dirty="0">
                <a:solidFill>
                  <a:srgbClr val="000000"/>
                </a:solidFill>
                <a:latin typeface="Arial"/>
              </a:rPr>
              <a:t>, we have put many links on the school website!</a:t>
            </a:r>
            <a:endParaRPr kumimoji="0" lang="en-US" sz="1600" b="0" i="0" u="none" strike="noStrike" kern="0" cap="none" spc="0" normalizeH="0" baseline="0" noProof="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E90A20-DDF8-BCBC-93D7-1BDD208F05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a:t>
            </a:fld>
            <a:endParaRPr lang="en"/>
          </a:p>
        </p:txBody>
      </p:sp>
      <p:sp>
        <p:nvSpPr>
          <p:cNvPr id="5" name="TextBox 4">
            <a:extLst>
              <a:ext uri="{FF2B5EF4-FFF2-40B4-BE49-F238E27FC236}">
                <a16:creationId xmlns:a16="http://schemas.microsoft.com/office/drawing/2014/main" id="{EAD96186-378D-8D71-ED8B-262D314614A9}"/>
              </a:ext>
            </a:extLst>
          </p:cNvPr>
          <p:cNvSpPr txBox="1"/>
          <p:nvPr/>
        </p:nvSpPr>
        <p:spPr>
          <a:xfrm>
            <a:off x="469142" y="673857"/>
            <a:ext cx="804023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GB" sz="1600" dirty="0">
              <a:cs typeface="Times"/>
            </a:endParaRPr>
          </a:p>
          <a:p>
            <a:pPr marL="285750" indent="-285750">
              <a:buChar char="•"/>
            </a:pPr>
            <a:r>
              <a:rPr lang="en-GB" sz="1600" dirty="0">
                <a:cs typeface="Times"/>
              </a:rPr>
              <a:t>Maths is a big subject and a lot of the rich, interesting areas of maths is all about the multiplicative relationships, but these are hard to fully grasp without fluent recall of the tables. </a:t>
            </a:r>
            <a:endParaRPr lang="en-GB" sz="1600"/>
          </a:p>
          <a:p>
            <a:pPr marL="285750" indent="-285750">
              <a:buChar char="•"/>
            </a:pPr>
            <a:endParaRPr lang="en-GB" sz="1600" dirty="0">
              <a:cs typeface="Times"/>
            </a:endParaRPr>
          </a:p>
          <a:p>
            <a:pPr marL="285750" indent="-285750">
              <a:buChar char="•"/>
            </a:pPr>
            <a:r>
              <a:rPr lang="en-GB" sz="1600" dirty="0">
                <a:cs typeface="Times"/>
              </a:rPr>
              <a:t>For that reason, learning the tables is fundamental – they are a key facilitator to the maths that sits on top. </a:t>
            </a:r>
          </a:p>
          <a:p>
            <a:pPr marL="285750" indent="-285750">
              <a:buChar char="•"/>
            </a:pPr>
            <a:endParaRPr lang="en-GB" sz="1600" dirty="0">
              <a:cs typeface="Times"/>
            </a:endParaRPr>
          </a:p>
          <a:p>
            <a:pPr marL="285750" indent="-285750">
              <a:buChar char="•"/>
            </a:pPr>
            <a:r>
              <a:rPr lang="en-GB" sz="1600" dirty="0">
                <a:cs typeface="Times"/>
              </a:rPr>
              <a:t>A fluent recall of times table facts facilitates a quicker understanding of other topics within maths such as fractions, decimals, percentages algebra, ratio and proportion. </a:t>
            </a:r>
          </a:p>
          <a:p>
            <a:pPr marL="285750" indent="-285750">
              <a:buChar char="•"/>
            </a:pPr>
            <a:endParaRPr lang="en-GB" sz="1600" dirty="0">
              <a:cs typeface="Times"/>
            </a:endParaRPr>
          </a:p>
          <a:p>
            <a:pPr marL="285750" indent="-285750">
              <a:buChar char="•"/>
            </a:pPr>
            <a:r>
              <a:rPr lang="en-GB" sz="1600" dirty="0">
                <a:cs typeface="Times"/>
              </a:rPr>
              <a:t>The checks are all about remembering the multiplication facts, but this goes hand in hand with the concepts, patterns, structures and relationships in multiplication and this is included in how we teach them – we will share some of these ways later.</a:t>
            </a:r>
            <a:endParaRPr lang="en-GB" sz="1600"/>
          </a:p>
          <a:p>
            <a:pPr marL="285750" indent="-285750">
              <a:buChar char="•"/>
            </a:pPr>
            <a:endParaRPr lang="en-GB" sz="1600" dirty="0">
              <a:cs typeface="Times"/>
            </a:endParaRPr>
          </a:p>
          <a:p>
            <a:pPr marL="285750" indent="-285750">
              <a:buChar char="•"/>
            </a:pPr>
            <a:endParaRPr lang="en-GB" sz="1600" dirty="0">
              <a:cs typeface="Times"/>
            </a:endParaRPr>
          </a:p>
        </p:txBody>
      </p:sp>
      <p:sp>
        <p:nvSpPr>
          <p:cNvPr id="3" name="Title 1">
            <a:extLst>
              <a:ext uri="{FF2B5EF4-FFF2-40B4-BE49-F238E27FC236}">
                <a16:creationId xmlns:a16="http://schemas.microsoft.com/office/drawing/2014/main" id="{01FCCC90-206F-E54C-F890-B164A134F3B2}"/>
              </a:ext>
            </a:extLst>
          </p:cNvPr>
          <p:cNvSpPr txBox="1">
            <a:spLocks/>
          </p:cNvSpPr>
          <p:nvPr/>
        </p:nvSpPr>
        <p:spPr>
          <a:xfrm>
            <a:off x="-771613" y="454616"/>
            <a:ext cx="8520600" cy="4347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mn-lt"/>
                <a:ea typeface="Nunito Sans SemiBold"/>
                <a:cs typeface="Nunito Sans SemiBold"/>
                <a:sym typeface="Nunito Sans SemiBold"/>
              </a:defRPr>
            </a:lvl1pPr>
            <a:lvl2pPr marR="0" lvl="1"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2pPr>
            <a:lvl3pPr marR="0" lvl="2"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3pPr>
            <a:lvl4pPr marR="0" lvl="3"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4pPr>
            <a:lvl5pPr marR="0" lvl="4"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5pPr>
            <a:lvl6pPr marR="0" lvl="5"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6pPr>
            <a:lvl7pPr marR="0" lvl="6"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7pPr>
            <a:lvl8pPr marR="0" lvl="7"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8pPr>
            <a:lvl9pPr marR="0" lvl="8" algn="ctr" rtl="0">
              <a:lnSpc>
                <a:spcPct val="100000"/>
              </a:lnSpc>
              <a:spcBef>
                <a:spcPts val="0"/>
              </a:spcBef>
              <a:spcAft>
                <a:spcPts val="0"/>
              </a:spcAft>
              <a:buClr>
                <a:schemeClr val="dk1"/>
              </a:buClr>
              <a:buSzPts val="5200"/>
              <a:buFont typeface="Nunito Sans SemiBold"/>
              <a:buNone/>
              <a:defRPr sz="5200" b="0" i="0" u="none" strike="noStrike" cap="none">
                <a:solidFill>
                  <a:schemeClr val="dk1"/>
                </a:solidFill>
                <a:latin typeface="Nunito Sans SemiBold"/>
                <a:ea typeface="Nunito Sans SemiBold"/>
                <a:cs typeface="Nunito Sans SemiBold"/>
                <a:sym typeface="Nunito Sans SemiBold"/>
              </a:defRPr>
            </a:lvl9pPr>
          </a:lstStyle>
          <a:p>
            <a:r>
              <a:rPr lang="en-GB" sz="4000" dirty="0"/>
              <a:t>Importance of times tables</a:t>
            </a:r>
            <a:endParaRPr lang="en-US" sz="4000"/>
          </a:p>
        </p:txBody>
      </p:sp>
    </p:spTree>
    <p:extLst>
      <p:ext uri="{BB962C8B-B14F-4D97-AF65-F5344CB8AC3E}">
        <p14:creationId xmlns:p14="http://schemas.microsoft.com/office/powerpoint/2010/main" val="417665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E90A20-DDF8-BCBC-93D7-1BDD208F05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a:t>
            </a:fld>
            <a:endParaRPr lang="en"/>
          </a:p>
        </p:txBody>
      </p:sp>
      <p:sp>
        <p:nvSpPr>
          <p:cNvPr id="5" name="TextBox 4">
            <a:extLst>
              <a:ext uri="{FF2B5EF4-FFF2-40B4-BE49-F238E27FC236}">
                <a16:creationId xmlns:a16="http://schemas.microsoft.com/office/drawing/2014/main" id="{EAD96186-378D-8D71-ED8B-262D314614A9}"/>
              </a:ext>
            </a:extLst>
          </p:cNvPr>
          <p:cNvSpPr txBox="1"/>
          <p:nvPr/>
        </p:nvSpPr>
        <p:spPr>
          <a:xfrm>
            <a:off x="554441" y="597090"/>
            <a:ext cx="7485796"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Times"/>
            </a:endParaRPr>
          </a:p>
          <a:p>
            <a:r>
              <a:rPr lang="en-GB" dirty="0">
                <a:cs typeface="Times"/>
              </a:rPr>
              <a:t>Within Bishop </a:t>
            </a:r>
            <a:r>
              <a:rPr lang="en-GB" dirty="0" err="1">
                <a:cs typeface="Times"/>
              </a:rPr>
              <a:t>Chavasse</a:t>
            </a:r>
            <a:r>
              <a:rPr lang="en-GB" dirty="0">
                <a:cs typeface="Times"/>
              </a:rPr>
              <a:t> School:</a:t>
            </a:r>
          </a:p>
          <a:p>
            <a:endParaRPr lang="en-GB" dirty="0">
              <a:cs typeface="Times"/>
            </a:endParaRPr>
          </a:p>
          <a:p>
            <a:pPr marL="285750" indent="-285750">
              <a:buChar char="•"/>
            </a:pPr>
            <a:endParaRPr lang="en-GB" dirty="0">
              <a:cs typeface="Times"/>
            </a:endParaRPr>
          </a:p>
          <a:p>
            <a:pPr marL="285750" indent="-285750">
              <a:buChar char="•"/>
            </a:pPr>
            <a:r>
              <a:rPr lang="en-GB" dirty="0">
                <a:cs typeface="Times"/>
              </a:rPr>
              <a:t>The checks are administered in pretty much the same way as one of the ways we practise the times tables, so when the children do the actual check, it won't seem very different to them. </a:t>
            </a:r>
          </a:p>
          <a:p>
            <a:pPr marL="285750" indent="-285750">
              <a:buChar char="•"/>
            </a:pPr>
            <a:endParaRPr lang="en-GB" dirty="0">
              <a:cs typeface="Times"/>
            </a:endParaRPr>
          </a:p>
          <a:p>
            <a:pPr marL="285750" indent="-285750">
              <a:buChar char="•"/>
            </a:pPr>
            <a:r>
              <a:rPr lang="en-GB" dirty="0">
                <a:cs typeface="Times"/>
              </a:rPr>
              <a:t>Tests in themselves don’t cause anxiety. It’s the perception of not doing well, for that reason, we will downplay the checks with the pupils, </a:t>
            </a:r>
            <a:endParaRPr lang="en-GB"/>
          </a:p>
          <a:p>
            <a:pPr marL="285750" indent="-285750">
              <a:buChar char="•"/>
            </a:pPr>
            <a:endParaRPr lang="en-GB" dirty="0">
              <a:cs typeface="Times"/>
            </a:endParaRPr>
          </a:p>
          <a:p>
            <a:pPr marL="285750" indent="-285750">
              <a:buChar char="•"/>
            </a:pPr>
            <a:r>
              <a:rPr lang="en-GB" dirty="0">
                <a:cs typeface="Times"/>
              </a:rPr>
              <a:t>We are focus on times tables for the benefit of their wider maths education, not for them to get a high score on the tests!</a:t>
            </a:r>
            <a:endParaRPr lang="en-GB" dirty="0"/>
          </a:p>
        </p:txBody>
      </p:sp>
    </p:spTree>
    <p:extLst>
      <p:ext uri="{BB962C8B-B14F-4D97-AF65-F5344CB8AC3E}">
        <p14:creationId xmlns:p14="http://schemas.microsoft.com/office/powerpoint/2010/main" val="113481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a:t>The MTC determines if Year 4 children can </a:t>
            </a:r>
            <a:r>
              <a:rPr lang="en-GB">
                <a:solidFill>
                  <a:srgbClr val="283593"/>
                </a:solidFill>
              </a:rPr>
              <a:t>fluently</a:t>
            </a:r>
            <a:r>
              <a:rPr lang="en-GB"/>
              <a:t> recall their multiplication tables.</a:t>
            </a:r>
          </a:p>
          <a:p>
            <a:endParaRPr lang="en-GB"/>
          </a:p>
          <a:p>
            <a:r>
              <a:rPr lang="en-GB">
                <a:solidFill>
                  <a:srgbClr val="000000"/>
                </a:solidFill>
              </a:rPr>
              <a:t>They are designed to help schools identify which children require more support to learn their times tables. </a:t>
            </a:r>
          </a:p>
          <a:p>
            <a:endParaRPr lang="en-GB">
              <a:solidFill>
                <a:srgbClr val="000000"/>
              </a:solidFill>
            </a:endParaRPr>
          </a:p>
          <a:p>
            <a:r>
              <a:rPr lang="en-GB">
                <a:solidFill>
                  <a:srgbClr val="000000"/>
                </a:solidFill>
              </a:rPr>
              <a:t>There is no ‘pass’ rate or threshold which means that children will not be expected to re-sit the check. </a:t>
            </a:r>
          </a:p>
          <a:p>
            <a:endParaRPr lang="en-GB">
              <a:solidFill>
                <a:srgbClr val="000000"/>
              </a:solidFill>
            </a:endParaRPr>
          </a:p>
          <a:p>
            <a:r>
              <a:rPr lang="en-GB">
                <a:solidFill>
                  <a:srgbClr val="000000"/>
                </a:solidFill>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a:t>There will be a 2</a:t>
            </a:r>
            <a:r>
              <a:rPr lang="en-GB">
                <a:solidFill>
                  <a:srgbClr val="283593"/>
                </a:solidFill>
              </a:rPr>
              <a:t> week window </a:t>
            </a:r>
            <a:r>
              <a:rPr lang="en-GB"/>
              <a:t>from </a:t>
            </a:r>
            <a:r>
              <a:rPr lang="en-GB" sz="1400">
                <a:solidFill>
                  <a:srgbClr val="0B0C0C"/>
                </a:solidFill>
                <a:ea typeface="+mn-lt"/>
                <a:cs typeface="+mn-lt"/>
              </a:rPr>
              <a:t>Monday 5th June and Friday 16th June 2023</a:t>
            </a:r>
            <a:r>
              <a:rPr lang="en-GB">
                <a:solidFill>
                  <a:srgbClr val="283593"/>
                </a:solidFill>
              </a:rPr>
              <a:t> </a:t>
            </a:r>
            <a:r>
              <a:rPr lang="en-GB"/>
              <a:t>for schools to administer the check. </a:t>
            </a:r>
          </a:p>
          <a:p>
            <a:endParaRPr lang="en-GB"/>
          </a:p>
          <a:p>
            <a:r>
              <a:rPr lang="en-GB"/>
              <a:t>There is </a:t>
            </a:r>
            <a:r>
              <a:rPr lang="en-GB">
                <a:solidFill>
                  <a:srgbClr val="283593"/>
                </a:solidFill>
              </a:rPr>
              <a:t>no set day </a:t>
            </a:r>
            <a:r>
              <a:rPr lang="en-GB"/>
              <a:t>to administer the check and children are not expected to take the check at the same time. </a:t>
            </a:r>
          </a:p>
          <a:p>
            <a:endParaRPr lang="en-GB"/>
          </a:p>
          <a:p>
            <a:r>
              <a:rPr lang="en-GB"/>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p:txBody>
          <a:bodyPr/>
          <a:lstStyle/>
          <a:p>
            <a:r>
              <a:rPr lang="en-GB"/>
              <a:t>The check will be </a:t>
            </a:r>
            <a:r>
              <a:rPr lang="en-GB">
                <a:solidFill>
                  <a:srgbClr val="283593"/>
                </a:solidFill>
              </a:rPr>
              <a:t>fully digital.</a:t>
            </a:r>
          </a:p>
          <a:p>
            <a:endParaRPr lang="en-GB"/>
          </a:p>
          <a:p>
            <a:r>
              <a:rPr lang="en-GB"/>
              <a:t>Answers will be entered using a keyboard, by pressing digits using a mouse or using an on-screen number pad.</a:t>
            </a:r>
          </a:p>
          <a:p>
            <a:endParaRPr lang="en-GB"/>
          </a:p>
          <a:p>
            <a:r>
              <a:rPr lang="en-GB"/>
              <a:t>Usually, the check will take less than </a:t>
            </a:r>
            <a:r>
              <a:rPr lang="en-GB">
                <a:solidFill>
                  <a:srgbClr val="283593"/>
                </a:solidFill>
              </a:rPr>
              <a:t>5 minutes </a:t>
            </a:r>
            <a:r>
              <a:rPr lang="en-GB"/>
              <a:t>for each child. </a:t>
            </a:r>
          </a:p>
          <a:p>
            <a:endParaRPr lang="en-GB"/>
          </a:p>
          <a:p>
            <a:r>
              <a:rPr lang="en-GB"/>
              <a:t>The children will have </a:t>
            </a:r>
            <a:r>
              <a:rPr lang="en-GB">
                <a:solidFill>
                  <a:srgbClr val="283593"/>
                </a:solidFill>
              </a:rPr>
              <a:t>6 seconds </a:t>
            </a:r>
            <a:r>
              <a:rPr lang="en-GB"/>
              <a:t>from the time the question appears to input their answer. </a:t>
            </a:r>
          </a:p>
          <a:p>
            <a:endParaRPr lang="en-GB"/>
          </a:p>
          <a:p>
            <a:r>
              <a:rPr lang="en-GB"/>
              <a:t>There will be a total of </a:t>
            </a:r>
            <a:r>
              <a:rPr lang="en-GB">
                <a:solidFill>
                  <a:srgbClr val="283593"/>
                </a:solidFill>
              </a:rPr>
              <a:t>25 questions </a:t>
            </a:r>
            <a:r>
              <a:rPr lang="en-GB"/>
              <a:t>with a </a:t>
            </a:r>
            <a:r>
              <a:rPr lang="en-GB">
                <a:solidFill>
                  <a:srgbClr val="283593"/>
                </a:solidFill>
              </a:rPr>
              <a:t>3 second pause </a:t>
            </a:r>
            <a:r>
              <a:rPr lang="en-GB"/>
              <a:t>in-between questions. </a:t>
            </a:r>
          </a:p>
          <a:p>
            <a:endParaRPr lang="en-GB"/>
          </a:p>
          <a:p>
            <a:r>
              <a:rPr lang="en-GB"/>
              <a:t>There will be </a:t>
            </a:r>
            <a:r>
              <a:rPr lang="en-GB">
                <a:solidFill>
                  <a:srgbClr val="283593"/>
                </a:solidFill>
              </a:rPr>
              <a:t>3 practice questions</a:t>
            </a:r>
            <a:r>
              <a:rPr lang="en-GB"/>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pPr marL="114300" indent="0">
              <a:buNone/>
            </a:pPr>
            <a:r>
              <a:rPr lang="en-GB"/>
              <a:t>Some children will be eligible for specific arrangements:</a:t>
            </a:r>
          </a:p>
          <a:p>
            <a:pPr marL="114300" indent="0">
              <a:buNone/>
            </a:pPr>
            <a:endParaRPr lang="en-GB"/>
          </a:p>
          <a:p>
            <a:r>
              <a:rPr lang="en-GB"/>
              <a:t>Colour contrast;</a:t>
            </a:r>
          </a:p>
          <a:p>
            <a:r>
              <a:rPr lang="en-GB"/>
              <a:t>Font size adjustment;</a:t>
            </a:r>
          </a:p>
          <a:p>
            <a:r>
              <a:rPr lang="en-GB"/>
              <a:t>‘Next’ button (alternative to 3-second pause);</a:t>
            </a:r>
          </a:p>
          <a:p>
            <a:r>
              <a:rPr lang="en-GB"/>
              <a:t>Removing on-screen number pad;</a:t>
            </a:r>
          </a:p>
          <a:p>
            <a:r>
              <a:rPr lang="en-GB"/>
              <a:t>An adult to input answers;</a:t>
            </a:r>
          </a:p>
          <a:p>
            <a:r>
              <a:rPr lang="en-GB"/>
              <a:t>Audio version;</a:t>
            </a:r>
          </a:p>
          <a:p>
            <a:r>
              <a:rPr lang="en-GB"/>
              <a:t>Audible time alert.</a:t>
            </a:r>
          </a:p>
          <a:p>
            <a:endParaRPr lang="en-GB"/>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93334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p:txBody>
          <a:bodyPr/>
          <a:lstStyle/>
          <a:p>
            <a:r>
              <a:rPr lang="en-GB"/>
              <a:t>Each child will be </a:t>
            </a:r>
            <a:r>
              <a:rPr lang="en-GB">
                <a:solidFill>
                  <a:srgbClr val="283593"/>
                </a:solidFill>
              </a:rPr>
              <a:t>randomly assigned </a:t>
            </a:r>
            <a:r>
              <a:rPr lang="en-GB"/>
              <a:t>a set of questions</a:t>
            </a:r>
          </a:p>
          <a:p>
            <a:endParaRPr lang="en-GB"/>
          </a:p>
          <a:p>
            <a:r>
              <a:rPr lang="en-GB"/>
              <a:t>There will only be </a:t>
            </a:r>
            <a:r>
              <a:rPr lang="en-GB">
                <a:solidFill>
                  <a:srgbClr val="283593"/>
                </a:solidFill>
              </a:rPr>
              <a:t>multiplication</a:t>
            </a:r>
            <a:r>
              <a:rPr lang="en-GB"/>
              <a:t> questions in the check, not division facts. </a:t>
            </a:r>
          </a:p>
          <a:p>
            <a:endParaRPr lang="en-GB"/>
          </a:p>
          <a:p>
            <a:r>
              <a:rPr lang="en-GB"/>
              <a:t>The 6, 7, 8, 9 and 12 times tables are </a:t>
            </a:r>
            <a:r>
              <a:rPr lang="en-GB">
                <a:solidFill>
                  <a:srgbClr val="283593"/>
                </a:solidFill>
              </a:rPr>
              <a:t>more likely </a:t>
            </a:r>
            <a:r>
              <a:rPr lang="en-GB"/>
              <a:t>to be asked. </a:t>
            </a:r>
          </a:p>
          <a:p>
            <a:endParaRPr lang="en-GB"/>
          </a:p>
          <a:p>
            <a:r>
              <a:rPr lang="en-GB"/>
              <a:t>Reversal of questions (e.g. 8 x 6 and 6 x 8) will not be asked in the same check. </a:t>
            </a:r>
          </a:p>
          <a:p>
            <a:endParaRPr lang="en-GB"/>
          </a:p>
          <a:p>
            <a:r>
              <a:rPr lang="en-GB"/>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a:t>Count and look for patterns.</a:t>
            </a:r>
          </a:p>
          <a:p>
            <a:r>
              <a:rPr lang="en-GB"/>
              <a:t>Understand that multiplication is repeated addition.</a:t>
            </a:r>
          </a:p>
          <a:p>
            <a:r>
              <a:rPr lang="en-GB"/>
              <a:t>Remember that multiplication is commutative. </a:t>
            </a:r>
          </a:p>
          <a:p>
            <a:r>
              <a:rPr lang="en-GB"/>
              <a:t>Remember that multiplication is the inverse of division. </a:t>
            </a:r>
          </a:p>
          <a:p>
            <a:r>
              <a:rPr lang="en-GB"/>
              <a:t>Recall and utilise number families. </a:t>
            </a:r>
          </a:p>
          <a:p>
            <a:endParaRPr lang="en-GB"/>
          </a:p>
          <a:p>
            <a:pPr marL="114300" indent="0">
              <a:buNone/>
            </a:pPr>
            <a:r>
              <a:rPr lang="en-GB"/>
              <a:t>Use different representations to represent multiplication, such as:</a:t>
            </a:r>
          </a:p>
          <a:p>
            <a:r>
              <a:rPr lang="en-GB"/>
              <a:t>Concrete manipulatives suck as multilink cubes or counters.</a:t>
            </a:r>
          </a:p>
          <a:p>
            <a:r>
              <a:rPr lang="en-GB"/>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6792581-1527-4ea8-9195-e83e9807f695" xsi:nil="true"/>
    <lcf76f155ced4ddcb4097134ff3c332f xmlns="3bfd4607-6949-40e8-b4c1-5218f452358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30EA45FA4CAE4CB40BF1273EB76E56" ma:contentTypeVersion="18" ma:contentTypeDescription="Create a new document." ma:contentTypeScope="" ma:versionID="f80bdfaf5a4eafd532e0dd23fdd041f6">
  <xsd:schema xmlns:xsd="http://www.w3.org/2001/XMLSchema" xmlns:xs="http://www.w3.org/2001/XMLSchema" xmlns:p="http://schemas.microsoft.com/office/2006/metadata/properties" xmlns:ns2="3bfd4607-6949-40e8-b4c1-5218f452358f" xmlns:ns3="76792581-1527-4ea8-9195-e83e9807f695" targetNamespace="http://schemas.microsoft.com/office/2006/metadata/properties" ma:root="true" ma:fieldsID="076a438cae992d2d1a8bb3f16479f2f0" ns2:_="" ns3:_="">
    <xsd:import namespace="3bfd4607-6949-40e8-b4c1-5218f452358f"/>
    <xsd:import namespace="76792581-1527-4ea8-9195-e83e9807f6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ServiceLocatio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d4607-6949-40e8-b4c1-5218f4523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eddca23-88d2-4e8c-9e71-7a6299ae753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792581-1527-4ea8-9195-e83e9807f6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8365e2-c02b-416f-8462-71377b6543a0}" ma:internalName="TaxCatchAll" ma:showField="CatchAllData" ma:web="76792581-1527-4ea8-9195-e83e9807f69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1F82E3-0BF0-44D1-82FB-775CDF0B9BEA}">
  <ds:schemaRefs>
    <ds:schemaRef ds:uri="http://schemas.microsoft.com/sharepoint/v3/contenttype/forms"/>
  </ds:schemaRefs>
</ds:datastoreItem>
</file>

<file path=customXml/itemProps2.xml><?xml version="1.0" encoding="utf-8"?>
<ds:datastoreItem xmlns:ds="http://schemas.openxmlformats.org/officeDocument/2006/customXml" ds:itemID="{ECEE1B12-1152-46C1-8728-7C4C0A575003}">
  <ds:schemaRefs>
    <ds:schemaRef ds:uri="3bfd4607-6949-40e8-b4c1-5218f452358f"/>
    <ds:schemaRef ds:uri="http://www.w3.org/XML/1998/namespace"/>
    <ds:schemaRef ds:uri="http://purl.org/dc/elements/1.1/"/>
    <ds:schemaRef ds:uri="http://schemas.microsoft.com/office/2006/documentManagement/types"/>
    <ds:schemaRef ds:uri="76792581-1527-4ea8-9195-e83e9807f695"/>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27061F8-433C-4EBE-94B5-AC2E00D2A812}">
  <ds:schemaRefs>
    <ds:schemaRef ds:uri="3bfd4607-6949-40e8-b4c1-5218f452358f"/>
    <ds:schemaRef ds:uri="76792581-1527-4ea8-9195-e83e9807f6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1859</Words>
  <Application>Microsoft Office PowerPoint</Application>
  <PresentationFormat>On-screen Show (16:9)</PresentationFormat>
  <Paragraphs>165</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Nunito</vt:lpstr>
      <vt:lpstr>Arial</vt:lpstr>
      <vt:lpstr>Nunito Sans Light</vt:lpstr>
      <vt:lpstr>Times</vt:lpstr>
      <vt:lpstr>Nunito Sans SemiBold</vt:lpstr>
      <vt:lpstr>TSL</vt:lpstr>
      <vt:lpstr>Year 3 and 4 Multiplication Tables Check 2023  Information for Parents, Carers &amp; Guardians</vt:lpstr>
      <vt:lpstr>PowerPoint Presentation</vt:lpstr>
      <vt:lpstr>PowerPoint Presentation</vt:lpstr>
      <vt:lpstr>Important information about multiplication tables check (MTC)</vt:lpstr>
      <vt:lpstr>When the check will take place</vt:lpstr>
      <vt:lpstr>How the check is carried out</vt:lpstr>
      <vt:lpstr>Specific arrangements for the check </vt:lpstr>
      <vt:lpstr>The check questions</vt:lpstr>
      <vt:lpstr>Ways to support times table knowledge </vt:lpstr>
      <vt:lpstr>Repeated addition</vt:lpstr>
      <vt:lpstr>Multiplication is commutative</vt:lpstr>
      <vt:lpstr>Multiplication is the inverse of division</vt:lpstr>
      <vt:lpstr>Number families</vt:lpstr>
      <vt:lpstr>Using known facts</vt:lpstr>
      <vt:lpstr>PowerPoint Presentation</vt:lpstr>
      <vt:lpstr>PowerPoint Presentation</vt:lpstr>
      <vt:lpstr>How best to prepare your child for the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Harriet Bogle</cp:lastModifiedBy>
  <cp:revision>152</cp:revision>
  <dcterms:modified xsi:type="dcterms:W3CDTF">2023-04-27T09:15:51Z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0x010100B630EA45FA4CAE4CB40BF1273EB76E56</vt:lpwstr>
  </property>
  <property fmtid="{D5CDD505-2E9C-101B-9397-08002B2CF9AE}" pid="3" name="MediaServiceImageTags">
    <vt:lpwstr/>
  </property>
</Properties>
</file>