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Lst>
  <p:sldIdLst>
    <p:sldId id="256" r:id="rId5"/>
    <p:sldId id="257" r:id="rId6"/>
    <p:sldId id="258" r:id="rId7"/>
    <p:sldId id="259" r:id="rId8"/>
    <p:sldId id="260" r:id="rId9"/>
    <p:sldId id="261" r:id="rId10"/>
    <p:sldId id="262" r:id="rId11"/>
    <p:sldId id="263" r:id="rId12"/>
    <p:sldId id="265" r:id="rId13"/>
    <p:sldId id="264"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8D8D9-72D5-89D9-0776-C5E5A121B547}" v="2" dt="2023-09-08T15:32:05.985"/>
    <p1510:client id="{7A22F698-F409-9347-5B6D-1B44A117E642}" v="14" dt="2023-09-06T12:06:37.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54"/>
    <p:restoredTop sz="95890"/>
  </p:normalViewPr>
  <p:slideViewPr>
    <p:cSldViewPr snapToGrid="0">
      <p:cViewPr varScale="1">
        <p:scale>
          <a:sx n="83" d="100"/>
          <a:sy n="83"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182206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1461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770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2161974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03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1811511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883100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246384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121306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DF6B7F-E84B-B44C-879E-7A0356614C5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420667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DF6B7F-E84B-B44C-879E-7A0356614C5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105689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DF6B7F-E84B-B44C-879E-7A0356614C59}"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251347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DF6B7F-E84B-B44C-879E-7A0356614C59}"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372703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F6B7F-E84B-B44C-879E-7A0356614C59}"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30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DF6B7F-E84B-B44C-879E-7A0356614C5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E9454-BF30-F443-BDEC-BC80336585D0}" type="slidenum">
              <a:rPr lang="en-US" smtClean="0"/>
              <a:t>‹#›</a:t>
            </a:fld>
            <a:endParaRPr lang="en-US"/>
          </a:p>
        </p:txBody>
      </p:sp>
    </p:spTree>
    <p:extLst>
      <p:ext uri="{BB962C8B-B14F-4D97-AF65-F5344CB8AC3E}">
        <p14:creationId xmlns:p14="http://schemas.microsoft.com/office/powerpoint/2010/main" val="324788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E9454-BF30-F443-BDEC-BC80336585D0}" type="slidenum">
              <a:rPr lang="en-US" smtClean="0"/>
              <a:t>‹#›</a:t>
            </a:fld>
            <a:endParaRPr lang="en-US"/>
          </a:p>
        </p:txBody>
      </p:sp>
      <p:sp>
        <p:nvSpPr>
          <p:cNvPr id="5" name="Date Placeholder 4"/>
          <p:cNvSpPr>
            <a:spLocks noGrp="1"/>
          </p:cNvSpPr>
          <p:nvPr>
            <p:ph type="dt" sz="half" idx="10"/>
          </p:nvPr>
        </p:nvSpPr>
        <p:spPr/>
        <p:txBody>
          <a:bodyPr/>
          <a:lstStyle/>
          <a:p>
            <a:fld id="{64DF6B7F-E84B-B44C-879E-7A0356614C59}" type="datetimeFigureOut">
              <a:rPr lang="en-US" smtClean="0"/>
              <a:t>9/8/2023</a:t>
            </a:fld>
            <a:endParaRPr lang="en-US"/>
          </a:p>
        </p:txBody>
      </p:sp>
    </p:spTree>
    <p:extLst>
      <p:ext uri="{BB962C8B-B14F-4D97-AF65-F5344CB8AC3E}">
        <p14:creationId xmlns:p14="http://schemas.microsoft.com/office/powerpoint/2010/main" val="65614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DF6B7F-E84B-B44C-879E-7A0356614C59}" type="datetimeFigureOut">
              <a:rPr lang="en-US" smtClean="0"/>
              <a:t>9/8/2023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0E9454-BF30-F443-BDEC-BC80336585D0}" type="slidenum">
              <a:rPr lang="en-US" smtClean="0"/>
              <a:t>‹#›</a:t>
            </a:fld>
            <a:endParaRPr lang="en-US"/>
          </a:p>
        </p:txBody>
      </p:sp>
    </p:spTree>
    <p:extLst>
      <p:ext uri="{BB962C8B-B14F-4D97-AF65-F5344CB8AC3E}">
        <p14:creationId xmlns:p14="http://schemas.microsoft.com/office/powerpoint/2010/main" val="117247712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ob.com/en-gb/books/barbara-bell/minimus-pupil-s-book/9780521659604?gclid=Cj0KCQjwguGYBhDRARIsAHgRm4-mXL2GZBJgegol-EnplfXAdkpI-xgtHpeoZiVUGRLP9apdox8rHIIaAqp9EALw_wcB#GOR00145492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3C03-08A4-B1AC-F3C8-08087587D03D}"/>
              </a:ext>
            </a:extLst>
          </p:cNvPr>
          <p:cNvSpPr>
            <a:spLocks noGrp="1"/>
          </p:cNvSpPr>
          <p:nvPr>
            <p:ph type="ctrTitle"/>
          </p:nvPr>
        </p:nvSpPr>
        <p:spPr/>
        <p:txBody>
          <a:bodyPr/>
          <a:lstStyle/>
          <a:p>
            <a:r>
              <a:rPr lang="en-US" dirty="0">
                <a:latin typeface="Comic Sans MS" panose="030F0702030302020204" pitchFamily="66" charset="0"/>
              </a:rPr>
              <a:t>Meet the Teacher</a:t>
            </a:r>
          </a:p>
        </p:txBody>
      </p:sp>
      <p:sp>
        <p:nvSpPr>
          <p:cNvPr id="3" name="Subtitle 2">
            <a:extLst>
              <a:ext uri="{FF2B5EF4-FFF2-40B4-BE49-F238E27FC236}">
                <a16:creationId xmlns:a16="http://schemas.microsoft.com/office/drawing/2014/main" id="{CE580CF2-BEF9-C805-A3F8-750FDC040597}"/>
              </a:ext>
            </a:extLst>
          </p:cNvPr>
          <p:cNvSpPr>
            <a:spLocks noGrp="1"/>
          </p:cNvSpPr>
          <p:nvPr>
            <p:ph type="subTitle" idx="1"/>
          </p:nvPr>
        </p:nvSpPr>
        <p:spPr/>
        <p:txBody>
          <a:bodyPr>
            <a:normAutofit/>
          </a:bodyPr>
          <a:lstStyle/>
          <a:p>
            <a:r>
              <a:rPr lang="en-US" sz="2000" dirty="0">
                <a:latin typeface="Comic Sans MS" panose="030F0702030302020204" pitchFamily="66" charset="0"/>
              </a:rPr>
              <a:t>Year 3</a:t>
            </a:r>
          </a:p>
          <a:p>
            <a:r>
              <a:rPr lang="en-US" sz="2000" dirty="0" err="1">
                <a:latin typeface="Comic Sans MS" panose="030F0702030302020204" pitchFamily="66" charset="0"/>
              </a:rPr>
              <a:t>Mrs</a:t>
            </a:r>
            <a:r>
              <a:rPr lang="en-US" sz="2000" dirty="0">
                <a:latin typeface="Comic Sans MS" panose="030F0702030302020204" pitchFamily="66" charset="0"/>
              </a:rPr>
              <a:t> Taylor, </a:t>
            </a:r>
            <a:r>
              <a:rPr lang="en-US" sz="2000" dirty="0" err="1">
                <a:latin typeface="Comic Sans MS" panose="030F0702030302020204" pitchFamily="66" charset="0"/>
              </a:rPr>
              <a:t>Mr</a:t>
            </a:r>
            <a:r>
              <a:rPr lang="en-US" sz="2000" dirty="0">
                <a:latin typeface="Comic Sans MS" panose="030F0702030302020204" pitchFamily="66" charset="0"/>
              </a:rPr>
              <a:t> Neville and </a:t>
            </a:r>
            <a:r>
              <a:rPr lang="en-US" sz="2000" dirty="0" err="1">
                <a:latin typeface="Comic Sans MS" panose="030F0702030302020204" pitchFamily="66" charset="0"/>
              </a:rPr>
              <a:t>Mr</a:t>
            </a:r>
            <a:r>
              <a:rPr lang="en-US" sz="2000">
                <a:latin typeface="Comic Sans MS" panose="030F0702030302020204" pitchFamily="66" charset="0"/>
              </a:rPr>
              <a:t> Fenton</a:t>
            </a:r>
            <a:endParaRPr lang="en-US" sz="2000" dirty="0">
              <a:latin typeface="Comic Sans MS" panose="030F0702030302020204" pitchFamily="66" charset="0"/>
            </a:endParaRPr>
          </a:p>
        </p:txBody>
      </p:sp>
    </p:spTree>
    <p:extLst>
      <p:ext uri="{BB962C8B-B14F-4D97-AF65-F5344CB8AC3E}">
        <p14:creationId xmlns:p14="http://schemas.microsoft.com/office/powerpoint/2010/main" val="97538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79AC-6452-DBB3-6D6B-CC918AFCF38F}"/>
              </a:ext>
            </a:extLst>
          </p:cNvPr>
          <p:cNvSpPr>
            <a:spLocks noGrp="1"/>
          </p:cNvSpPr>
          <p:nvPr>
            <p:ph type="title"/>
          </p:nvPr>
        </p:nvSpPr>
        <p:spPr/>
        <p:txBody>
          <a:bodyPr/>
          <a:lstStyle/>
          <a:p>
            <a:r>
              <a:rPr lang="en-US" dirty="0">
                <a:latin typeface="Comic Sans MS" panose="030F0702030302020204" pitchFamily="66" charset="0"/>
              </a:rPr>
              <a:t>Thank you for listening. Questions:</a:t>
            </a:r>
          </a:p>
        </p:txBody>
      </p:sp>
      <p:sp>
        <p:nvSpPr>
          <p:cNvPr id="3" name="Content Placeholder 2">
            <a:extLst>
              <a:ext uri="{FF2B5EF4-FFF2-40B4-BE49-F238E27FC236}">
                <a16:creationId xmlns:a16="http://schemas.microsoft.com/office/drawing/2014/main" id="{0899E254-EB7B-7546-CE11-5BE60361930A}"/>
              </a:ext>
            </a:extLst>
          </p:cNvPr>
          <p:cNvSpPr>
            <a:spLocks noGrp="1"/>
          </p:cNvSpPr>
          <p:nvPr>
            <p:ph idx="1"/>
          </p:nvPr>
        </p:nvSpPr>
        <p:spPr/>
        <p:txBody>
          <a:bodyPr vert="horz" lIns="91440" tIns="45720" rIns="91440" bIns="45720" rtlCol="0" anchor="t">
            <a:normAutofit fontScale="85000" lnSpcReduction="20000"/>
          </a:bodyPr>
          <a:lstStyle/>
          <a:p>
            <a:r>
              <a:rPr lang="en-US" sz="3200" dirty="0">
                <a:latin typeface="Comic Sans MS"/>
              </a:rPr>
              <a:t>How do parents support children with Latin? </a:t>
            </a:r>
            <a:endParaRPr lang="en-US">
              <a:latin typeface="Comic Sans MS"/>
            </a:endParaRPr>
          </a:p>
          <a:p>
            <a:r>
              <a:rPr lang="en-US" sz="3200" dirty="0">
                <a:latin typeface="Comic Sans MS"/>
              </a:rPr>
              <a:t>In the first instance, allow class teachers to guide any support needed through homework tasks, but if you would like to support more, parents can purchase a copy of the book (</a:t>
            </a:r>
            <a:r>
              <a:rPr lang="en-US" sz="3200" dirty="0">
                <a:latin typeface="Comic Sans MS"/>
                <a:hlinkClick r:id="rId2"/>
              </a:rPr>
              <a:t>https://www.wob.com/en-gb/books/barbara-bell/minimus-pupil-s-book/9780521659604?gclid=Cj0KCQjwguGYBhDRARIsAHgRm4-mXL2GZBJgegol-EnplfXAdkpI-xgtHpeoZiVUGRLP9apdox8rHIIaAqp9EALw_wcB#GOR001454926</a:t>
            </a:r>
            <a:r>
              <a:rPr lang="en-US" sz="3200" dirty="0">
                <a:latin typeface="Comic Sans MS"/>
              </a:rPr>
              <a:t>)</a:t>
            </a:r>
            <a:endParaRPr lang="en-US">
              <a:latin typeface="Comic Sans MS"/>
            </a:endParaRPr>
          </a:p>
          <a:p>
            <a:endParaRPr lang="en-US" sz="3200" dirty="0">
              <a:latin typeface="Comic Sans MS" panose="030F0702030302020204" pitchFamily="66" charset="0"/>
            </a:endParaRPr>
          </a:p>
        </p:txBody>
      </p:sp>
    </p:spTree>
    <p:extLst>
      <p:ext uri="{BB962C8B-B14F-4D97-AF65-F5344CB8AC3E}">
        <p14:creationId xmlns:p14="http://schemas.microsoft.com/office/powerpoint/2010/main" val="254543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79AC-6452-DBB3-6D6B-CC918AFCF38F}"/>
              </a:ext>
            </a:extLst>
          </p:cNvPr>
          <p:cNvSpPr>
            <a:spLocks noGrp="1"/>
          </p:cNvSpPr>
          <p:nvPr>
            <p:ph type="title"/>
          </p:nvPr>
        </p:nvSpPr>
        <p:spPr/>
        <p:txBody>
          <a:bodyPr/>
          <a:lstStyle/>
          <a:p>
            <a:r>
              <a:rPr lang="en-US" dirty="0">
                <a:latin typeface="Comic Sans MS" panose="030F0702030302020204" pitchFamily="66" charset="0"/>
              </a:rPr>
              <a:t>Thank you for listening. Questions:</a:t>
            </a:r>
          </a:p>
        </p:txBody>
      </p:sp>
      <p:sp>
        <p:nvSpPr>
          <p:cNvPr id="3" name="Content Placeholder 2">
            <a:extLst>
              <a:ext uri="{FF2B5EF4-FFF2-40B4-BE49-F238E27FC236}">
                <a16:creationId xmlns:a16="http://schemas.microsoft.com/office/drawing/2014/main" id="{0899E254-EB7B-7546-CE11-5BE60361930A}"/>
              </a:ext>
            </a:extLst>
          </p:cNvPr>
          <p:cNvSpPr>
            <a:spLocks noGrp="1"/>
          </p:cNvSpPr>
          <p:nvPr>
            <p:ph idx="1"/>
          </p:nvPr>
        </p:nvSpPr>
        <p:spPr/>
        <p:txBody>
          <a:bodyPr vert="horz" lIns="91440" tIns="45720" rIns="91440" bIns="45720" rtlCol="0" anchor="t">
            <a:normAutofit/>
          </a:bodyPr>
          <a:lstStyle/>
          <a:p>
            <a:r>
              <a:rPr lang="en-US" sz="3200" dirty="0">
                <a:latin typeface="Comic Sans MS" panose="030F0702030302020204" pitchFamily="66" charset="0"/>
              </a:rPr>
              <a:t>Will the children be going swimming? </a:t>
            </a:r>
          </a:p>
          <a:p>
            <a:endParaRPr lang="en-US" sz="3200" dirty="0">
              <a:latin typeface="Comic Sans MS" panose="030F0702030302020204" pitchFamily="66" charset="0"/>
            </a:endParaRPr>
          </a:p>
          <a:p>
            <a:r>
              <a:rPr lang="en-US" sz="3200" dirty="0">
                <a:latin typeface="Comic Sans MS"/>
              </a:rPr>
              <a:t>This will not be until Term 6 and we will be sending out letters ahead of time. </a:t>
            </a:r>
            <a:endParaRPr lang="en-US" sz="3200" dirty="0">
              <a:latin typeface="Comic Sans MS" panose="030F0702030302020204" pitchFamily="66" charset="0"/>
            </a:endParaRPr>
          </a:p>
          <a:p>
            <a:endParaRPr lang="en-US" sz="3200" dirty="0">
              <a:latin typeface="Comic Sans MS" panose="030F0702030302020204" pitchFamily="66" charset="0"/>
            </a:endParaRPr>
          </a:p>
        </p:txBody>
      </p:sp>
    </p:spTree>
    <p:extLst>
      <p:ext uri="{BB962C8B-B14F-4D97-AF65-F5344CB8AC3E}">
        <p14:creationId xmlns:p14="http://schemas.microsoft.com/office/powerpoint/2010/main" val="219025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79AC-6452-DBB3-6D6B-CC918AFCF38F}"/>
              </a:ext>
            </a:extLst>
          </p:cNvPr>
          <p:cNvSpPr>
            <a:spLocks noGrp="1"/>
          </p:cNvSpPr>
          <p:nvPr>
            <p:ph type="title"/>
          </p:nvPr>
        </p:nvSpPr>
        <p:spPr/>
        <p:txBody>
          <a:bodyPr/>
          <a:lstStyle/>
          <a:p>
            <a:r>
              <a:rPr lang="en-US" dirty="0">
                <a:latin typeface="Comic Sans MS" panose="030F0702030302020204" pitchFamily="66" charset="0"/>
              </a:rPr>
              <a:t>Thank you for listening. Questions:</a:t>
            </a:r>
          </a:p>
        </p:txBody>
      </p:sp>
      <p:sp>
        <p:nvSpPr>
          <p:cNvPr id="3" name="Content Placeholder 2">
            <a:extLst>
              <a:ext uri="{FF2B5EF4-FFF2-40B4-BE49-F238E27FC236}">
                <a16:creationId xmlns:a16="http://schemas.microsoft.com/office/drawing/2014/main" id="{0899E254-EB7B-7546-CE11-5BE60361930A}"/>
              </a:ext>
            </a:extLst>
          </p:cNvPr>
          <p:cNvSpPr>
            <a:spLocks noGrp="1"/>
          </p:cNvSpPr>
          <p:nvPr>
            <p:ph idx="1"/>
          </p:nvPr>
        </p:nvSpPr>
        <p:spPr/>
        <p:txBody>
          <a:bodyPr vert="horz" lIns="91440" tIns="45720" rIns="91440" bIns="45720" rtlCol="0" anchor="t">
            <a:normAutofit fontScale="77500" lnSpcReduction="20000"/>
          </a:bodyPr>
          <a:lstStyle/>
          <a:p>
            <a:r>
              <a:rPr lang="en-US" sz="2800" dirty="0">
                <a:latin typeface="Comic Sans MS" panose="030F0702030302020204" pitchFamily="66" charset="0"/>
              </a:rPr>
              <a:t>Will we find out the SATS results? </a:t>
            </a:r>
          </a:p>
          <a:p>
            <a:endParaRPr lang="en-US" sz="2800" dirty="0">
              <a:latin typeface="Comic Sans MS" panose="030F0702030302020204" pitchFamily="66" charset="0"/>
            </a:endParaRPr>
          </a:p>
          <a:p>
            <a:r>
              <a:rPr lang="en-GB" sz="2800" dirty="0">
                <a:latin typeface="Comic Sans MS"/>
              </a:rPr>
              <a:t>If you have not received these at the end of last year, please contact the office or class teacher to find out your child’s KS1 SATs results if you would like to know them. </a:t>
            </a:r>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We will be carrying out our own Year 3 baseline assessments in the next couple of weeks to base our planning on to ensure we have up to date information on how children are accessing the curriculum after the Summer.</a:t>
            </a:r>
            <a:endParaRPr lang="en-US" sz="2800" dirty="0">
              <a:latin typeface="Comic Sans MS" panose="030F0702030302020204" pitchFamily="66" charset="0"/>
            </a:endParaRPr>
          </a:p>
        </p:txBody>
      </p:sp>
    </p:spTree>
    <p:extLst>
      <p:ext uri="{BB962C8B-B14F-4D97-AF65-F5344CB8AC3E}">
        <p14:creationId xmlns:p14="http://schemas.microsoft.com/office/powerpoint/2010/main" val="326711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79AC-6452-DBB3-6D6B-CC918AFCF38F}"/>
              </a:ext>
            </a:extLst>
          </p:cNvPr>
          <p:cNvSpPr>
            <a:spLocks noGrp="1"/>
          </p:cNvSpPr>
          <p:nvPr>
            <p:ph type="title"/>
          </p:nvPr>
        </p:nvSpPr>
        <p:spPr/>
        <p:txBody>
          <a:bodyPr/>
          <a:lstStyle/>
          <a:p>
            <a:r>
              <a:rPr lang="en-US" dirty="0">
                <a:latin typeface="Comic Sans MS" panose="030F0702030302020204" pitchFamily="66" charset="0"/>
              </a:rPr>
              <a:t>Thank you for listening. Questions:</a:t>
            </a:r>
          </a:p>
        </p:txBody>
      </p:sp>
      <p:sp>
        <p:nvSpPr>
          <p:cNvPr id="3" name="Content Placeholder 2">
            <a:extLst>
              <a:ext uri="{FF2B5EF4-FFF2-40B4-BE49-F238E27FC236}">
                <a16:creationId xmlns:a16="http://schemas.microsoft.com/office/drawing/2014/main" id="{0899E254-EB7B-7546-CE11-5BE60361930A}"/>
              </a:ext>
            </a:extLst>
          </p:cNvPr>
          <p:cNvSpPr>
            <a:spLocks noGrp="1"/>
          </p:cNvSpPr>
          <p:nvPr>
            <p:ph idx="1"/>
          </p:nvPr>
        </p:nvSpPr>
        <p:spPr/>
        <p:txBody>
          <a:bodyPr>
            <a:normAutofit/>
          </a:bodyPr>
          <a:lstStyle/>
          <a:p>
            <a:r>
              <a:rPr lang="en-US" sz="3200" dirty="0">
                <a:latin typeface="Comic Sans MS" panose="030F0702030302020204" pitchFamily="66" charset="0"/>
              </a:rPr>
              <a:t>How will Early Bird Clubs work? </a:t>
            </a:r>
          </a:p>
          <a:p>
            <a:r>
              <a:rPr lang="en-GB" sz="3200" dirty="0">
                <a:latin typeface="Comic Sans MS" panose="030F0702030302020204" pitchFamily="66" charset="0"/>
              </a:rPr>
              <a:t>Children will be invited to these as teachers deem necessary. These will take place in new intervention areas around the school so learning will not be interrupted when other children arrive for school.</a:t>
            </a:r>
            <a:endParaRPr lang="en-US" sz="3200" dirty="0">
              <a:latin typeface="Comic Sans MS" panose="030F0702030302020204" pitchFamily="66" charset="0"/>
            </a:endParaRPr>
          </a:p>
        </p:txBody>
      </p:sp>
    </p:spTree>
    <p:extLst>
      <p:ext uri="{BB962C8B-B14F-4D97-AF65-F5344CB8AC3E}">
        <p14:creationId xmlns:p14="http://schemas.microsoft.com/office/powerpoint/2010/main" val="364602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79AC-6452-DBB3-6D6B-CC918AFCF38F}"/>
              </a:ext>
            </a:extLst>
          </p:cNvPr>
          <p:cNvSpPr>
            <a:spLocks noGrp="1"/>
          </p:cNvSpPr>
          <p:nvPr>
            <p:ph type="title"/>
          </p:nvPr>
        </p:nvSpPr>
        <p:spPr/>
        <p:txBody>
          <a:bodyPr/>
          <a:lstStyle/>
          <a:p>
            <a:r>
              <a:rPr lang="en-US" dirty="0">
                <a:latin typeface="Comic Sans MS" panose="030F0702030302020204" pitchFamily="66" charset="0"/>
              </a:rPr>
              <a:t>Thank you for listening. Questions:</a:t>
            </a:r>
          </a:p>
        </p:txBody>
      </p:sp>
      <p:sp>
        <p:nvSpPr>
          <p:cNvPr id="3" name="Content Placeholder 2">
            <a:extLst>
              <a:ext uri="{FF2B5EF4-FFF2-40B4-BE49-F238E27FC236}">
                <a16:creationId xmlns:a16="http://schemas.microsoft.com/office/drawing/2014/main" id="{0899E254-EB7B-7546-CE11-5BE60361930A}"/>
              </a:ext>
            </a:extLst>
          </p:cNvPr>
          <p:cNvSpPr>
            <a:spLocks noGrp="1"/>
          </p:cNvSpPr>
          <p:nvPr>
            <p:ph idx="1"/>
          </p:nvPr>
        </p:nvSpPr>
        <p:spPr/>
        <p:txBody>
          <a:bodyPr vert="horz" lIns="91440" tIns="45720" rIns="91440" bIns="45720" rtlCol="0" anchor="t">
            <a:noAutofit/>
          </a:bodyPr>
          <a:lstStyle/>
          <a:p>
            <a:r>
              <a:rPr lang="en-US" sz="2800" dirty="0">
                <a:latin typeface="Comic Sans MS"/>
              </a:rPr>
              <a:t>What is going to happen with reading books?</a:t>
            </a:r>
          </a:p>
          <a:p>
            <a:r>
              <a:rPr lang="en-US" sz="2800" dirty="0">
                <a:latin typeface="Comic Sans MS"/>
              </a:rPr>
              <a:t> </a:t>
            </a:r>
            <a:r>
              <a:rPr lang="en-GB" sz="2800" dirty="0">
                <a:latin typeface="Comic Sans MS"/>
              </a:rPr>
              <a:t>Children will be heard read by class teachers this week and come home with levelled reading books to read at home. </a:t>
            </a:r>
            <a:endParaRPr lang="en-US" sz="2800" dirty="0">
              <a:latin typeface="Comic Sans MS"/>
            </a:endParaRPr>
          </a:p>
          <a:p>
            <a:r>
              <a:rPr lang="en-GB" sz="2800" dirty="0">
                <a:latin typeface="Comic Sans MS"/>
              </a:rPr>
              <a:t>If your child meets the criteria to be a free reader, we will ensure your child is able to choose their own reading book to bring home.</a:t>
            </a:r>
            <a:endParaRPr lang="en-US" sz="2800" dirty="0">
              <a:latin typeface="Comic Sans MS"/>
            </a:endParaRPr>
          </a:p>
        </p:txBody>
      </p:sp>
    </p:spTree>
    <p:extLst>
      <p:ext uri="{BB962C8B-B14F-4D97-AF65-F5344CB8AC3E}">
        <p14:creationId xmlns:p14="http://schemas.microsoft.com/office/powerpoint/2010/main" val="421971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3028-E876-70B1-FAD8-0CF9D5F682BC}"/>
              </a:ext>
            </a:extLst>
          </p:cNvPr>
          <p:cNvSpPr>
            <a:spLocks noGrp="1"/>
          </p:cNvSpPr>
          <p:nvPr>
            <p:ph type="title"/>
          </p:nvPr>
        </p:nvSpPr>
        <p:spPr/>
        <p:txBody>
          <a:bodyPr>
            <a:normAutofit/>
          </a:bodyPr>
          <a:lstStyle/>
          <a:p>
            <a:r>
              <a:rPr lang="en-US" sz="4400" dirty="0">
                <a:latin typeface="Comic Sans MS" panose="030F0702030302020204" pitchFamily="66" charset="0"/>
              </a:rPr>
              <a:t>Welcome Back</a:t>
            </a:r>
          </a:p>
        </p:txBody>
      </p:sp>
      <p:sp>
        <p:nvSpPr>
          <p:cNvPr id="3" name="Content Placeholder 2">
            <a:extLst>
              <a:ext uri="{FF2B5EF4-FFF2-40B4-BE49-F238E27FC236}">
                <a16:creationId xmlns:a16="http://schemas.microsoft.com/office/drawing/2014/main" id="{53CCD89A-2DF7-73AA-7066-2D1E7EB9052A}"/>
              </a:ext>
            </a:extLst>
          </p:cNvPr>
          <p:cNvSpPr>
            <a:spLocks noGrp="1"/>
          </p:cNvSpPr>
          <p:nvPr>
            <p:ph idx="1"/>
          </p:nvPr>
        </p:nvSpPr>
        <p:spPr/>
        <p:txBody>
          <a:bodyPr>
            <a:normAutofit fontScale="92500" lnSpcReduction="10000"/>
          </a:bodyPr>
          <a:lstStyle/>
          <a:p>
            <a:r>
              <a:rPr lang="en-US" sz="3200" dirty="0">
                <a:latin typeface="Comic Sans MS" panose="030F0702030302020204" pitchFamily="66" charset="0"/>
              </a:rPr>
              <a:t>Year 3 Team</a:t>
            </a:r>
          </a:p>
          <a:p>
            <a:endParaRPr lang="en-US" sz="3200" dirty="0">
              <a:latin typeface="Comic Sans MS" panose="030F0702030302020204" pitchFamily="66" charset="0"/>
            </a:endParaRPr>
          </a:p>
          <a:p>
            <a:r>
              <a:rPr lang="en-US" sz="3200" dirty="0">
                <a:latin typeface="Comic Sans MS" panose="030F0702030302020204" pitchFamily="66" charset="0"/>
              </a:rPr>
              <a:t>3FT – </a:t>
            </a:r>
            <a:r>
              <a:rPr lang="en-US" sz="3200" dirty="0" err="1">
                <a:latin typeface="Comic Sans MS" panose="030F0702030302020204" pitchFamily="66" charset="0"/>
              </a:rPr>
              <a:t>Mrs</a:t>
            </a:r>
            <a:r>
              <a:rPr lang="en-US" sz="3200" dirty="0">
                <a:latin typeface="Comic Sans MS" panose="030F0702030302020204" pitchFamily="66" charset="0"/>
              </a:rPr>
              <a:t> Taylor and </a:t>
            </a:r>
            <a:r>
              <a:rPr lang="en-US" sz="3200" dirty="0" err="1">
                <a:latin typeface="Comic Sans MS" panose="030F0702030302020204" pitchFamily="66" charset="0"/>
              </a:rPr>
              <a:t>Mr</a:t>
            </a:r>
            <a:r>
              <a:rPr lang="en-US" sz="3200" dirty="0">
                <a:latin typeface="Comic Sans MS" panose="030F0702030302020204" pitchFamily="66" charset="0"/>
              </a:rPr>
              <a:t> Fenton	</a:t>
            </a:r>
          </a:p>
          <a:p>
            <a:pPr marL="0" indent="0">
              <a:buNone/>
            </a:pPr>
            <a:r>
              <a:rPr lang="en-US" sz="3200" dirty="0">
                <a:latin typeface="Comic Sans MS" panose="030F0702030302020204" pitchFamily="66" charset="0"/>
              </a:rPr>
              <a:t>		   - </a:t>
            </a:r>
            <a:r>
              <a:rPr lang="en-US" sz="3200" dirty="0" err="1">
                <a:latin typeface="Comic Sans MS" panose="030F0702030302020204" pitchFamily="66" charset="0"/>
              </a:rPr>
              <a:t>Mrs</a:t>
            </a:r>
            <a:r>
              <a:rPr lang="en-US" sz="3200" dirty="0">
                <a:latin typeface="Comic Sans MS" panose="030F0702030302020204" pitchFamily="66" charset="0"/>
              </a:rPr>
              <a:t> Lockhart</a:t>
            </a:r>
          </a:p>
          <a:p>
            <a:pPr marL="0" indent="0">
              <a:buNone/>
            </a:pPr>
            <a:endParaRPr lang="en-US" sz="3200" dirty="0">
              <a:latin typeface="Comic Sans MS" panose="030F0702030302020204" pitchFamily="66" charset="0"/>
            </a:endParaRPr>
          </a:p>
          <a:p>
            <a:r>
              <a:rPr lang="en-US" sz="3200" dirty="0">
                <a:latin typeface="Comic Sans MS" panose="030F0702030302020204" pitchFamily="66" charset="0"/>
              </a:rPr>
              <a:t>3N – </a:t>
            </a:r>
            <a:r>
              <a:rPr lang="en-US" sz="3200" dirty="0" err="1">
                <a:latin typeface="Comic Sans MS" panose="030F0702030302020204" pitchFamily="66" charset="0"/>
              </a:rPr>
              <a:t>Mr</a:t>
            </a:r>
            <a:r>
              <a:rPr lang="en-US" sz="3200" dirty="0">
                <a:latin typeface="Comic Sans MS" panose="030F0702030302020204" pitchFamily="66" charset="0"/>
              </a:rPr>
              <a:t> Neville</a:t>
            </a:r>
          </a:p>
          <a:p>
            <a:pPr marL="0" indent="0">
              <a:buNone/>
            </a:pPr>
            <a:r>
              <a:rPr lang="en-US" sz="3200" dirty="0">
                <a:latin typeface="Comic Sans MS" panose="030F0702030302020204" pitchFamily="66" charset="0"/>
              </a:rPr>
              <a:t>	     - </a:t>
            </a:r>
            <a:r>
              <a:rPr lang="en-US" sz="3200" dirty="0" err="1">
                <a:latin typeface="Comic Sans MS" panose="030F0702030302020204" pitchFamily="66" charset="0"/>
              </a:rPr>
              <a:t>Mrs</a:t>
            </a:r>
            <a:r>
              <a:rPr lang="en-US" sz="3200" dirty="0">
                <a:latin typeface="Comic Sans MS" panose="030F0702030302020204" pitchFamily="66" charset="0"/>
              </a:rPr>
              <a:t> Hall</a:t>
            </a:r>
          </a:p>
          <a:p>
            <a:endParaRPr lang="en-US" sz="3200" dirty="0">
              <a:latin typeface="Comic Sans MS" panose="030F0702030302020204" pitchFamily="66" charset="0"/>
            </a:endParaRPr>
          </a:p>
          <a:p>
            <a:endParaRPr lang="en-US" sz="3200" dirty="0">
              <a:latin typeface="Comic Sans MS" panose="030F0702030302020204" pitchFamily="66" charset="0"/>
            </a:endParaRPr>
          </a:p>
        </p:txBody>
      </p:sp>
    </p:spTree>
    <p:extLst>
      <p:ext uri="{BB962C8B-B14F-4D97-AF65-F5344CB8AC3E}">
        <p14:creationId xmlns:p14="http://schemas.microsoft.com/office/powerpoint/2010/main" val="232789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57B0-C098-4DD0-AC2B-FF476B626BC5}"/>
              </a:ext>
            </a:extLst>
          </p:cNvPr>
          <p:cNvSpPr>
            <a:spLocks noGrp="1"/>
          </p:cNvSpPr>
          <p:nvPr>
            <p:ph type="title"/>
          </p:nvPr>
        </p:nvSpPr>
        <p:spPr/>
        <p:txBody>
          <a:bodyPr>
            <a:normAutofit/>
          </a:bodyPr>
          <a:lstStyle/>
          <a:p>
            <a:r>
              <a:rPr lang="en-US" sz="4000" dirty="0">
                <a:latin typeface="Comic Sans MS" panose="030F0702030302020204" pitchFamily="66" charset="0"/>
              </a:rPr>
              <a:t>School Timings and Timetable for the Week</a:t>
            </a:r>
          </a:p>
        </p:txBody>
      </p:sp>
      <p:sp>
        <p:nvSpPr>
          <p:cNvPr id="3" name="Content Placeholder 2">
            <a:extLst>
              <a:ext uri="{FF2B5EF4-FFF2-40B4-BE49-F238E27FC236}">
                <a16:creationId xmlns:a16="http://schemas.microsoft.com/office/drawing/2014/main" id="{216667E0-3CC1-608D-4598-B9FF85C8D366}"/>
              </a:ext>
            </a:extLst>
          </p:cNvPr>
          <p:cNvSpPr>
            <a:spLocks noGrp="1"/>
          </p:cNvSpPr>
          <p:nvPr>
            <p:ph idx="1"/>
          </p:nvPr>
        </p:nvSpPr>
        <p:spPr/>
        <p:txBody>
          <a:bodyPr vert="horz" lIns="91440" tIns="45720" rIns="91440" bIns="45720" rtlCol="0" anchor="t">
            <a:normAutofit/>
          </a:bodyPr>
          <a:lstStyle/>
          <a:p>
            <a:r>
              <a:rPr lang="en-US" sz="2400" dirty="0">
                <a:latin typeface="Comic Sans MS" panose="030F0702030302020204" pitchFamily="66" charset="0"/>
              </a:rPr>
              <a:t>School starts at 8:45am each day </a:t>
            </a:r>
          </a:p>
          <a:p>
            <a:r>
              <a:rPr lang="en-US" sz="2400" dirty="0">
                <a:latin typeface="Comic Sans MS"/>
              </a:rPr>
              <a:t>There will be Early Bird Groups will be from 8:30am – 9:00am. With the exception of running club that starts at 8am. </a:t>
            </a:r>
            <a:endParaRPr lang="en-US" sz="2400" dirty="0">
              <a:latin typeface="Comic Sans MS" panose="030F0702030302020204" pitchFamily="66" charset="0"/>
            </a:endParaRPr>
          </a:p>
          <a:p>
            <a:endParaRPr lang="en-US" sz="2400" dirty="0">
              <a:latin typeface="Comic Sans MS" panose="030F0702030302020204" pitchFamily="66" charset="0"/>
            </a:endParaRPr>
          </a:p>
          <a:p>
            <a:r>
              <a:rPr lang="en-US" sz="2400" dirty="0">
                <a:latin typeface="Comic Sans MS"/>
              </a:rPr>
              <a:t>PE for Year 3 will be on a Wednesday and a Friday. Children should keep their PE kit in school each week incase these days change. </a:t>
            </a:r>
            <a:endParaRPr lang="en-US" sz="2400" dirty="0">
              <a:latin typeface="Comic Sans MS" panose="030F0702030302020204" pitchFamily="66" charset="0"/>
            </a:endParaRPr>
          </a:p>
        </p:txBody>
      </p:sp>
    </p:spTree>
    <p:extLst>
      <p:ext uri="{BB962C8B-B14F-4D97-AF65-F5344CB8AC3E}">
        <p14:creationId xmlns:p14="http://schemas.microsoft.com/office/powerpoint/2010/main" val="163205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2B63-6A7A-E85F-4A12-FEE9BD01639A}"/>
              </a:ext>
            </a:extLst>
          </p:cNvPr>
          <p:cNvSpPr>
            <a:spLocks noGrp="1"/>
          </p:cNvSpPr>
          <p:nvPr>
            <p:ph type="title"/>
          </p:nvPr>
        </p:nvSpPr>
        <p:spPr/>
        <p:txBody>
          <a:bodyPr/>
          <a:lstStyle/>
          <a:p>
            <a:r>
              <a:rPr lang="en-US" dirty="0">
                <a:latin typeface="Comic Sans MS" panose="030F0702030302020204" pitchFamily="66" charset="0"/>
              </a:rPr>
              <a:t>Homework</a:t>
            </a:r>
          </a:p>
        </p:txBody>
      </p:sp>
      <p:sp>
        <p:nvSpPr>
          <p:cNvPr id="3" name="Content Placeholder 2">
            <a:extLst>
              <a:ext uri="{FF2B5EF4-FFF2-40B4-BE49-F238E27FC236}">
                <a16:creationId xmlns:a16="http://schemas.microsoft.com/office/drawing/2014/main" id="{AE246567-09F6-5232-29A0-3BFE74A5D222}"/>
              </a:ext>
            </a:extLst>
          </p:cNvPr>
          <p:cNvSpPr>
            <a:spLocks noGrp="1"/>
          </p:cNvSpPr>
          <p:nvPr>
            <p:ph idx="1"/>
          </p:nvPr>
        </p:nvSpPr>
        <p:spPr/>
        <p:txBody>
          <a:bodyPr>
            <a:normAutofit/>
          </a:bodyPr>
          <a:lstStyle/>
          <a:p>
            <a:r>
              <a:rPr lang="en-US" sz="2000" dirty="0">
                <a:latin typeface="Comic Sans MS" panose="030F0702030302020204" pitchFamily="66" charset="0"/>
              </a:rPr>
              <a:t>Daily reading should be happening at home – signed reading record.</a:t>
            </a:r>
          </a:p>
          <a:p>
            <a:r>
              <a:rPr lang="en-US" sz="2000" dirty="0">
                <a:latin typeface="Comic Sans MS" panose="030F0702030302020204" pitchFamily="66" charset="0"/>
              </a:rPr>
              <a:t>Maths and English homework will be sent home weekly. It will go out on a Friday and should be given back in by the following Friday. </a:t>
            </a:r>
          </a:p>
          <a:p>
            <a:r>
              <a:rPr lang="en-US" sz="2000" dirty="0">
                <a:latin typeface="Comic Sans MS" panose="030F0702030302020204" pitchFamily="66" charset="0"/>
              </a:rPr>
              <a:t>Spellings will be sent out each week – sent out Friday for a test the following Friday. Each half term your </a:t>
            </a:r>
          </a:p>
          <a:p>
            <a:r>
              <a:rPr lang="en-US" sz="2000" dirty="0">
                <a:latin typeface="Comic Sans MS" panose="030F0702030302020204" pitchFamily="66" charset="0"/>
              </a:rPr>
              <a:t>Times tables will take place in class weekly.</a:t>
            </a:r>
          </a:p>
          <a:p>
            <a:r>
              <a:rPr lang="en-US" sz="2000" dirty="0">
                <a:latin typeface="Comic Sans MS" panose="030F0702030302020204" pitchFamily="66" charset="0"/>
              </a:rPr>
              <a:t>Each half term your child will be given a piece of creative homework to complete. This will be set just before the holidays and the children will have the holidays and 2 weeks after to complete.</a:t>
            </a:r>
          </a:p>
          <a:p>
            <a:endParaRPr lang="en-US" sz="2000" dirty="0">
              <a:latin typeface="Comic Sans MS" panose="030F0702030302020204" pitchFamily="66" charset="0"/>
            </a:endParaRPr>
          </a:p>
        </p:txBody>
      </p:sp>
    </p:spTree>
    <p:extLst>
      <p:ext uri="{BB962C8B-B14F-4D97-AF65-F5344CB8AC3E}">
        <p14:creationId xmlns:p14="http://schemas.microsoft.com/office/powerpoint/2010/main" val="370517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95CF-CA87-436F-D802-238EFDEDE347}"/>
              </a:ext>
            </a:extLst>
          </p:cNvPr>
          <p:cNvSpPr>
            <a:spLocks noGrp="1"/>
          </p:cNvSpPr>
          <p:nvPr>
            <p:ph type="title"/>
          </p:nvPr>
        </p:nvSpPr>
        <p:spPr/>
        <p:txBody>
          <a:bodyPr/>
          <a:lstStyle/>
          <a:p>
            <a:r>
              <a:rPr lang="en-US" dirty="0">
                <a:latin typeface="Comic Sans MS" panose="030F0702030302020204" pitchFamily="66" charset="0"/>
              </a:rPr>
              <a:t>Uniform</a:t>
            </a:r>
          </a:p>
        </p:txBody>
      </p:sp>
      <p:sp>
        <p:nvSpPr>
          <p:cNvPr id="3" name="Content Placeholder 2">
            <a:extLst>
              <a:ext uri="{FF2B5EF4-FFF2-40B4-BE49-F238E27FC236}">
                <a16:creationId xmlns:a16="http://schemas.microsoft.com/office/drawing/2014/main" id="{EF683FA5-6390-622A-5DFA-487EC18A36F8}"/>
              </a:ext>
            </a:extLst>
          </p:cNvPr>
          <p:cNvSpPr>
            <a:spLocks noGrp="1"/>
          </p:cNvSpPr>
          <p:nvPr>
            <p:ph idx="1"/>
          </p:nvPr>
        </p:nvSpPr>
        <p:spPr/>
        <p:txBody>
          <a:bodyPr>
            <a:normAutofit/>
          </a:bodyPr>
          <a:lstStyle/>
          <a:p>
            <a:r>
              <a:rPr lang="en-US" sz="2400" dirty="0">
                <a:latin typeface="Comic Sans MS" panose="030F0702030302020204" pitchFamily="66" charset="0"/>
              </a:rPr>
              <a:t>There is a new uniform policy:</a:t>
            </a:r>
          </a:p>
        </p:txBody>
      </p:sp>
      <p:pic>
        <p:nvPicPr>
          <p:cNvPr id="5" name="Picture 4">
            <a:extLst>
              <a:ext uri="{FF2B5EF4-FFF2-40B4-BE49-F238E27FC236}">
                <a16:creationId xmlns:a16="http://schemas.microsoft.com/office/drawing/2014/main" id="{2F1D07DA-23A1-2484-855D-9BFF0E95CA90}"/>
              </a:ext>
            </a:extLst>
          </p:cNvPr>
          <p:cNvPicPr>
            <a:picLocks noChangeAspect="1"/>
          </p:cNvPicPr>
          <p:nvPr/>
        </p:nvPicPr>
        <p:blipFill>
          <a:blip r:embed="rId2"/>
          <a:stretch>
            <a:fillRect/>
          </a:stretch>
        </p:blipFill>
        <p:spPr>
          <a:xfrm>
            <a:off x="5859369" y="460905"/>
            <a:ext cx="5346042" cy="5936189"/>
          </a:xfrm>
          <a:prstGeom prst="rect">
            <a:avLst/>
          </a:prstGeom>
        </p:spPr>
      </p:pic>
    </p:spTree>
    <p:extLst>
      <p:ext uri="{BB962C8B-B14F-4D97-AF65-F5344CB8AC3E}">
        <p14:creationId xmlns:p14="http://schemas.microsoft.com/office/powerpoint/2010/main" val="46151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1454-2161-8B94-6D81-521587A8BE4F}"/>
              </a:ext>
            </a:extLst>
          </p:cNvPr>
          <p:cNvSpPr>
            <a:spLocks noGrp="1"/>
          </p:cNvSpPr>
          <p:nvPr>
            <p:ph type="title"/>
          </p:nvPr>
        </p:nvSpPr>
        <p:spPr/>
        <p:txBody>
          <a:bodyPr/>
          <a:lstStyle/>
          <a:p>
            <a:r>
              <a:rPr lang="en-US" dirty="0"/>
              <a:t>Learning Expectations and </a:t>
            </a:r>
            <a:r>
              <a:rPr lang="en-US" dirty="0" err="1"/>
              <a:t>Behaviour</a:t>
            </a:r>
            <a:endParaRPr lang="en-US" dirty="0"/>
          </a:p>
        </p:txBody>
      </p:sp>
      <p:sp>
        <p:nvSpPr>
          <p:cNvPr id="3" name="Content Placeholder 2">
            <a:extLst>
              <a:ext uri="{FF2B5EF4-FFF2-40B4-BE49-F238E27FC236}">
                <a16:creationId xmlns:a16="http://schemas.microsoft.com/office/drawing/2014/main" id="{05E433FA-23F2-9B20-799E-8E74C3CCD72F}"/>
              </a:ext>
            </a:extLst>
          </p:cNvPr>
          <p:cNvSpPr>
            <a:spLocks noGrp="1"/>
          </p:cNvSpPr>
          <p:nvPr>
            <p:ph idx="1"/>
          </p:nvPr>
        </p:nvSpPr>
        <p:spPr/>
        <p:txBody>
          <a:bodyPr/>
          <a:lstStyle/>
          <a:p>
            <a:r>
              <a:rPr lang="en-US" dirty="0"/>
              <a:t>Good to be Green </a:t>
            </a:r>
          </a:p>
          <a:p>
            <a:r>
              <a:rPr lang="en-US" dirty="0"/>
              <a:t>Zones of Regulation</a:t>
            </a:r>
          </a:p>
        </p:txBody>
      </p:sp>
      <p:pic>
        <p:nvPicPr>
          <p:cNvPr id="1026" name="Picture 2" descr="Good To Be Green Class Set | Blue | Behaviour Management">
            <a:extLst>
              <a:ext uri="{FF2B5EF4-FFF2-40B4-BE49-F238E27FC236}">
                <a16:creationId xmlns:a16="http://schemas.microsoft.com/office/drawing/2014/main" id="{1FAFA5ED-BCF1-D3CF-D29B-3DDEB742A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456" y="2513612"/>
            <a:ext cx="2510223" cy="2510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ones of Regulation 2 - Etsy UK">
            <a:extLst>
              <a:ext uri="{FF2B5EF4-FFF2-40B4-BE49-F238E27FC236}">
                <a16:creationId xmlns:a16="http://schemas.microsoft.com/office/drawing/2014/main" id="{D3E5C1F4-5DEC-E003-8D91-B54C201F5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445" y="2513612"/>
            <a:ext cx="3906491" cy="301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14D7-F68B-217F-C65C-DFB824F0769C}"/>
              </a:ext>
            </a:extLst>
          </p:cNvPr>
          <p:cNvSpPr>
            <a:spLocks noGrp="1"/>
          </p:cNvSpPr>
          <p:nvPr>
            <p:ph type="title"/>
          </p:nvPr>
        </p:nvSpPr>
        <p:spPr/>
        <p:txBody>
          <a:bodyPr/>
          <a:lstStyle/>
          <a:p>
            <a:r>
              <a:rPr lang="en-US" dirty="0">
                <a:latin typeface="Comic Sans MS" panose="030F0702030302020204" pitchFamily="66" charset="0"/>
              </a:rPr>
              <a:t>What to bring to school</a:t>
            </a:r>
          </a:p>
        </p:txBody>
      </p:sp>
      <p:sp>
        <p:nvSpPr>
          <p:cNvPr id="3" name="Content Placeholder 2">
            <a:extLst>
              <a:ext uri="{FF2B5EF4-FFF2-40B4-BE49-F238E27FC236}">
                <a16:creationId xmlns:a16="http://schemas.microsoft.com/office/drawing/2014/main" id="{0C8DCE4B-65DC-C0B6-7CE8-3AF937DEF370}"/>
              </a:ext>
            </a:extLst>
          </p:cNvPr>
          <p:cNvSpPr>
            <a:spLocks noGrp="1"/>
          </p:cNvSpPr>
          <p:nvPr>
            <p:ph idx="1"/>
          </p:nvPr>
        </p:nvSpPr>
        <p:spPr>
          <a:xfrm>
            <a:off x="680321" y="2336873"/>
            <a:ext cx="11182816" cy="3599316"/>
          </a:xfrm>
        </p:spPr>
        <p:txBody>
          <a:bodyPr>
            <a:normAutofit/>
          </a:bodyPr>
          <a:lstStyle/>
          <a:p>
            <a:r>
              <a:rPr lang="en-US" sz="2400" dirty="0">
                <a:latin typeface="Comic Sans MS" panose="030F0702030302020204" pitchFamily="66" charset="0"/>
              </a:rPr>
              <a:t>If your child would like a snack, please provide a healthy break time snack.</a:t>
            </a:r>
          </a:p>
          <a:p>
            <a:r>
              <a:rPr lang="en-US" sz="2400" dirty="0">
                <a:latin typeface="Comic Sans MS" panose="030F0702030302020204" pitchFamily="66" charset="0"/>
              </a:rPr>
              <a:t>Children will be provided with a pencil case however they may bring in a small pencil case with </a:t>
            </a:r>
            <a:r>
              <a:rPr lang="en-US" sz="2400" dirty="0" err="1">
                <a:latin typeface="Comic Sans MS" panose="030F0702030302020204" pitchFamily="66" charset="0"/>
              </a:rPr>
              <a:t>colouring</a:t>
            </a:r>
            <a:r>
              <a:rPr lang="en-US" sz="2400" dirty="0">
                <a:latin typeface="Comic Sans MS" panose="030F0702030302020204" pitchFamily="66" charset="0"/>
              </a:rPr>
              <a:t> pencils if they wish.</a:t>
            </a:r>
          </a:p>
          <a:p>
            <a:r>
              <a:rPr lang="en-US" sz="2400" dirty="0">
                <a:latin typeface="Comic Sans MS" panose="030F0702030302020204" pitchFamily="66" charset="0"/>
              </a:rPr>
              <a:t> One small toy (not precious and must fit in coat pocket) for play time if they wish.</a:t>
            </a:r>
          </a:p>
          <a:p>
            <a:endParaRPr lang="en-US" sz="2400" dirty="0">
              <a:latin typeface="Comic Sans MS" panose="030F0702030302020204" pitchFamily="66" charset="0"/>
            </a:endParaRPr>
          </a:p>
        </p:txBody>
      </p:sp>
    </p:spTree>
    <p:extLst>
      <p:ext uri="{BB962C8B-B14F-4D97-AF65-F5344CB8AC3E}">
        <p14:creationId xmlns:p14="http://schemas.microsoft.com/office/powerpoint/2010/main" val="428028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2B68-C62C-16DC-9099-9CE94EC3A18C}"/>
              </a:ext>
            </a:extLst>
          </p:cNvPr>
          <p:cNvSpPr>
            <a:spLocks noGrp="1"/>
          </p:cNvSpPr>
          <p:nvPr>
            <p:ph type="title"/>
          </p:nvPr>
        </p:nvSpPr>
        <p:spPr/>
        <p:txBody>
          <a:bodyPr/>
          <a:lstStyle/>
          <a:p>
            <a:r>
              <a:rPr lang="en-US" dirty="0">
                <a:latin typeface="Comic Sans MS" panose="030F0702030302020204" pitchFamily="66" charset="0"/>
              </a:rPr>
              <a:t>Methods of communications</a:t>
            </a:r>
          </a:p>
        </p:txBody>
      </p:sp>
      <p:sp>
        <p:nvSpPr>
          <p:cNvPr id="3" name="Content Placeholder 2">
            <a:extLst>
              <a:ext uri="{FF2B5EF4-FFF2-40B4-BE49-F238E27FC236}">
                <a16:creationId xmlns:a16="http://schemas.microsoft.com/office/drawing/2014/main" id="{F0CF8AEC-10EC-5D10-64AB-4CA241406F2B}"/>
              </a:ext>
            </a:extLst>
          </p:cNvPr>
          <p:cNvSpPr>
            <a:spLocks noGrp="1"/>
          </p:cNvSpPr>
          <p:nvPr>
            <p:ph idx="1"/>
          </p:nvPr>
        </p:nvSpPr>
        <p:spPr/>
        <p:txBody>
          <a:bodyPr>
            <a:normAutofit/>
          </a:bodyPr>
          <a:lstStyle/>
          <a:p>
            <a:r>
              <a:rPr lang="en-US" sz="2400" dirty="0">
                <a:latin typeface="Comic Sans MS" panose="030F0702030302020204" pitchFamily="66" charset="0"/>
              </a:rPr>
              <a:t>All communications should come through the office</a:t>
            </a:r>
          </a:p>
          <a:p>
            <a:r>
              <a:rPr lang="en-US" sz="2400" dirty="0">
                <a:latin typeface="Comic Sans MS" panose="030F0702030302020204" pitchFamily="66" charset="0"/>
              </a:rPr>
              <a:t>Homework will be sent and put on our class page.</a:t>
            </a:r>
          </a:p>
          <a:p>
            <a:r>
              <a:rPr lang="en-US" sz="2400" dirty="0">
                <a:latin typeface="Comic Sans MS" panose="030F0702030302020204" pitchFamily="66" charset="0"/>
              </a:rPr>
              <a:t>If you need to send a message to the class teacher, please email the office who will pass on the message. </a:t>
            </a:r>
          </a:p>
          <a:p>
            <a:r>
              <a:rPr lang="en-US" sz="2400" dirty="0">
                <a:latin typeface="Comic Sans MS" panose="030F0702030302020204" pitchFamily="66" charset="0"/>
              </a:rPr>
              <a:t>The website will be kept up to date so do keep an eye on it for any announcements or changes. </a:t>
            </a:r>
          </a:p>
        </p:txBody>
      </p:sp>
    </p:spTree>
    <p:extLst>
      <p:ext uri="{BB962C8B-B14F-4D97-AF65-F5344CB8AC3E}">
        <p14:creationId xmlns:p14="http://schemas.microsoft.com/office/powerpoint/2010/main" val="377327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Term 1 Trip</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sz="2800" dirty="0">
                <a:latin typeface="Comic Sans MS" panose="030F0702030302020204" pitchFamily="66" charset="0"/>
              </a:rPr>
              <a:t>We have got an exciting trip planned for the end of this term.</a:t>
            </a:r>
          </a:p>
          <a:p>
            <a:r>
              <a:rPr lang="en-US" sz="2800" dirty="0">
                <a:latin typeface="Comic Sans MS" panose="030F0702030302020204" pitchFamily="66" charset="0"/>
              </a:rPr>
              <a:t>The trip is subject to approval as we are still </a:t>
            </a:r>
            <a:r>
              <a:rPr lang="en-US" sz="2800" dirty="0" err="1">
                <a:latin typeface="Comic Sans MS" panose="030F0702030302020204" pitchFamily="66" charset="0"/>
              </a:rPr>
              <a:t>finalising</a:t>
            </a:r>
            <a:r>
              <a:rPr lang="en-US" sz="2800" dirty="0">
                <a:latin typeface="Comic Sans MS" panose="030F0702030302020204" pitchFamily="66" charset="0"/>
              </a:rPr>
              <a:t> the cost.</a:t>
            </a:r>
            <a:endParaRPr lang="en-GB" sz="2800" dirty="0">
              <a:latin typeface="Comic Sans MS" panose="030F0702030302020204" pitchFamily="66" charset="0"/>
            </a:endParaRPr>
          </a:p>
        </p:txBody>
      </p:sp>
    </p:spTree>
    <p:extLst>
      <p:ext uri="{BB962C8B-B14F-4D97-AF65-F5344CB8AC3E}">
        <p14:creationId xmlns:p14="http://schemas.microsoft.com/office/powerpoint/2010/main" val="7100164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792581-1527-4ea8-9195-e83e9807f695" xsi:nil="true"/>
    <lcf76f155ced4ddcb4097134ff3c332f xmlns="3bfd4607-6949-40e8-b4c1-5218f452358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0EA45FA4CAE4CB40BF1273EB76E56" ma:contentTypeVersion="19" ma:contentTypeDescription="Create a new document." ma:contentTypeScope="" ma:versionID="d299abde59edee295da738a79ef8a682">
  <xsd:schema xmlns:xsd="http://www.w3.org/2001/XMLSchema" xmlns:xs="http://www.w3.org/2001/XMLSchema" xmlns:p="http://schemas.microsoft.com/office/2006/metadata/properties" xmlns:ns2="3bfd4607-6949-40e8-b4c1-5218f452358f" xmlns:ns3="76792581-1527-4ea8-9195-e83e9807f695" targetNamespace="http://schemas.microsoft.com/office/2006/metadata/properties" ma:root="true" ma:fieldsID="693e95b668d1cecc90c7e7a2f9dfe785" ns2:_="" ns3:_="">
    <xsd:import namespace="3bfd4607-6949-40e8-b4c1-5218f452358f"/>
    <xsd:import namespace="76792581-1527-4ea8-9195-e83e9807f6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ServiceLocation" minOccurs="0"/>
                <xsd:element ref="ns3:SharedWithUsers" minOccurs="0"/>
                <xsd:element ref="ns3:SharedWithDetails"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d4607-6949-40e8-b4c1-5218f4523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eddca23-88d2-4e8c-9e71-7a6299ae753e"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792581-1527-4ea8-9195-e83e9807f69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8365e2-c02b-416f-8462-71377b6543a0}" ma:internalName="TaxCatchAll" ma:showField="CatchAllData" ma:web="76792581-1527-4ea8-9195-e83e9807f69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3CD55F-E0DB-4E4B-B3E9-F5A12BC01AC8}">
  <ds:schemaRefs>
    <ds:schemaRef ds:uri="76792581-1527-4ea8-9195-e83e9807f695"/>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3bfd4607-6949-40e8-b4c1-5218f452358f"/>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05E3A4A-1304-47DA-A9CC-A0DE5F6593EF}">
  <ds:schemaRefs>
    <ds:schemaRef ds:uri="http://schemas.microsoft.com/sharepoint/v3/contenttype/forms"/>
  </ds:schemaRefs>
</ds:datastoreItem>
</file>

<file path=customXml/itemProps3.xml><?xml version="1.0" encoding="utf-8"?>
<ds:datastoreItem xmlns:ds="http://schemas.openxmlformats.org/officeDocument/2006/customXml" ds:itemID="{999A2B83-2426-482F-BB7D-DB748C6F6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fd4607-6949-40e8-b4c1-5218f452358f"/>
    <ds:schemaRef ds:uri="76792581-1527-4ea8-9195-e83e9807f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603</TotalTime>
  <Words>733</Words>
  <Application>Microsoft Office PowerPoint</Application>
  <PresentationFormat>Widescreen</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Meet the Teacher</vt:lpstr>
      <vt:lpstr>Welcome Back</vt:lpstr>
      <vt:lpstr>School Timings and Timetable for the Week</vt:lpstr>
      <vt:lpstr>Homework</vt:lpstr>
      <vt:lpstr>Uniform</vt:lpstr>
      <vt:lpstr>Learning Expectations and Behaviour</vt:lpstr>
      <vt:lpstr>What to bring to school</vt:lpstr>
      <vt:lpstr>Methods of communications</vt:lpstr>
      <vt:lpstr>Term 1 Trip</vt:lpstr>
      <vt:lpstr>Thank you for listening. Questions:</vt:lpstr>
      <vt:lpstr>Thank you for listening. Questions:</vt:lpstr>
      <vt:lpstr>Thank you for listening. Questions:</vt:lpstr>
      <vt:lpstr>Thank you for listening. Questions:</vt:lpstr>
      <vt:lpstr>Thank you for listening.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Harriet Bogle</dc:creator>
  <cp:lastModifiedBy>Samuel Fenton</cp:lastModifiedBy>
  <cp:revision>24</cp:revision>
  <dcterms:created xsi:type="dcterms:W3CDTF">2022-09-01T19:04:58Z</dcterms:created>
  <dcterms:modified xsi:type="dcterms:W3CDTF">2023-09-08T15:32:07Z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0x010100B630EA45FA4CAE4CB40BF1273EB76E56</vt:lpwstr>
  </property>
  <property fmtid="{D5CDD505-2E9C-101B-9397-08002B2CF9AE}" pid="3" name="MediaServiceImageTags">
    <vt:lpwstr/>
  </property>
</Properties>
</file>